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0"/>
  </p:handoutMasterIdLst>
  <p:sldIdLst>
    <p:sldId id="609" r:id="rId2"/>
    <p:sldId id="790" r:id="rId3"/>
    <p:sldId id="791" r:id="rId4"/>
    <p:sldId id="839" r:id="rId5"/>
    <p:sldId id="840" r:id="rId6"/>
    <p:sldId id="798" r:id="rId7"/>
    <p:sldId id="792" r:id="rId8"/>
    <p:sldId id="838" r:id="rId9"/>
    <p:sldId id="841" r:id="rId10"/>
    <p:sldId id="794" r:id="rId11"/>
    <p:sldId id="795" r:id="rId12"/>
    <p:sldId id="842" r:id="rId13"/>
    <p:sldId id="843" r:id="rId14"/>
    <p:sldId id="844" r:id="rId15"/>
    <p:sldId id="845" r:id="rId16"/>
    <p:sldId id="846" r:id="rId17"/>
    <p:sldId id="847" r:id="rId18"/>
    <p:sldId id="849" r:id="rId19"/>
    <p:sldId id="850" r:id="rId20"/>
    <p:sldId id="852" r:id="rId21"/>
    <p:sldId id="853" r:id="rId22"/>
    <p:sldId id="851" r:id="rId23"/>
    <p:sldId id="854" r:id="rId24"/>
    <p:sldId id="855" r:id="rId25"/>
    <p:sldId id="856" r:id="rId26"/>
    <p:sldId id="857" r:id="rId27"/>
    <p:sldId id="861" r:id="rId28"/>
    <p:sldId id="858" r:id="rId29"/>
    <p:sldId id="862" r:id="rId30"/>
    <p:sldId id="859" r:id="rId31"/>
    <p:sldId id="860" r:id="rId32"/>
    <p:sldId id="895" r:id="rId33"/>
    <p:sldId id="896" r:id="rId34"/>
    <p:sldId id="903" r:id="rId35"/>
    <p:sldId id="897" r:id="rId36"/>
    <p:sldId id="904" r:id="rId37"/>
    <p:sldId id="905" r:id="rId38"/>
    <p:sldId id="906" r:id="rId39"/>
    <p:sldId id="898" r:id="rId40"/>
    <p:sldId id="907" r:id="rId41"/>
    <p:sldId id="908" r:id="rId42"/>
    <p:sldId id="902" r:id="rId43"/>
    <p:sldId id="818" r:id="rId44"/>
    <p:sldId id="863" r:id="rId45"/>
    <p:sldId id="865" r:id="rId46"/>
    <p:sldId id="868" r:id="rId47"/>
    <p:sldId id="869" r:id="rId48"/>
    <p:sldId id="891" r:id="rId49"/>
    <p:sldId id="871" r:id="rId50"/>
    <p:sldId id="892" r:id="rId51"/>
    <p:sldId id="893" r:id="rId52"/>
    <p:sldId id="894" r:id="rId53"/>
    <p:sldId id="872" r:id="rId54"/>
    <p:sldId id="873" r:id="rId55"/>
    <p:sldId id="876" r:id="rId56"/>
    <p:sldId id="883" r:id="rId57"/>
    <p:sldId id="884" r:id="rId58"/>
    <p:sldId id="886" r:id="rId59"/>
    <p:sldId id="887" r:id="rId60"/>
    <p:sldId id="890" r:id="rId61"/>
    <p:sldId id="909" r:id="rId62"/>
    <p:sldId id="910" r:id="rId63"/>
    <p:sldId id="912" r:id="rId64"/>
    <p:sldId id="911" r:id="rId65"/>
    <p:sldId id="913" r:id="rId66"/>
    <p:sldId id="832" r:id="rId67"/>
    <p:sldId id="834" r:id="rId68"/>
    <p:sldId id="644" r:id="rId69"/>
  </p:sldIdLst>
  <p:sldSz cx="9144000" cy="6858000" type="screen4x3"/>
  <p:notesSz cx="9928225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8D6FE"/>
    <a:srgbClr val="FCEFD4"/>
    <a:srgbClr val="0000CC"/>
    <a:srgbClr val="F2F5F8"/>
    <a:srgbClr val="000066"/>
    <a:srgbClr val="2C945B"/>
    <a:srgbClr val="3399FF"/>
    <a:srgbClr val="99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407" autoAdjust="0"/>
  </p:normalViewPr>
  <p:slideViewPr>
    <p:cSldViewPr>
      <p:cViewPr>
        <p:scale>
          <a:sx n="75" d="100"/>
          <a:sy n="75" d="100"/>
        </p:scale>
        <p:origin x="-12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4238" cy="33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>
            <a:lvl1pPr defTabSz="91479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988" y="0"/>
            <a:ext cx="4304237" cy="33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>
            <a:lvl1pPr algn="r" defTabSz="91479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7845"/>
            <a:ext cx="4304238" cy="33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19" rIns="91440" bIns="45719" numCol="1" anchor="b" anchorCtr="0" compatLnSpc="1">
            <a:prstTxWarp prst="textNoShape">
              <a:avLst/>
            </a:prstTxWarp>
          </a:bodyPr>
          <a:lstStyle>
            <a:lvl1pPr defTabSz="91479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988" y="6457845"/>
            <a:ext cx="4304237" cy="33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19" rIns="91440" bIns="45719" numCol="1" anchor="b" anchorCtr="0" compatLnSpc="1">
            <a:prstTxWarp prst="textNoShape">
              <a:avLst/>
            </a:prstTxWarp>
          </a:bodyPr>
          <a:lstStyle>
            <a:lvl1pPr algn="r" defTabSz="91479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9FCFE20-E5B3-4498-B8BF-C4398ABEFB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836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8E541-0994-452A-87F0-2F90490B53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5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EF6E-83D6-4081-9940-5810DD2777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7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C8716-5463-47C0-8EED-A931677503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60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BEF8A-4CAA-4237-8CA0-38F185527A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70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59DB2-7AEA-4002-B829-A986D7EB61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73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A0135-4493-487D-B81D-46CCF27F6F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30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181B1-E2A4-4F4C-8B60-E8B52D11D5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01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E698B-3D18-4E3D-852D-A22C8BF770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09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7D949-44B5-481B-9572-68BE60EB80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89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EF87C-4A0A-44C5-8B4F-BA8209C7D1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0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C7A09-E37B-4BFA-B560-773B4C6B9E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08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3F2AC0C-7AAA-4018-AA6E-45BBBCE5B6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ertilitydata.org/" TargetMode="External"/><Relationship Id="rId5" Type="http://schemas.openxmlformats.org/officeDocument/2006/relationships/hyperlink" Target="http://www.humanfertility.org/" TargetMode="External"/><Relationship Id="rId4" Type="http://schemas.openxmlformats.org/officeDocument/2006/relationships/hyperlink" Target="http://www.cfe-database.org/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88392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Migration, fertility, and population replacement in Europe</a:t>
            </a:r>
            <a:endParaRPr lang="en-GB" altLang="en-US" sz="4000" dirty="0" smtClean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657600"/>
            <a:ext cx="8534400" cy="914400"/>
          </a:xfrm>
        </p:spPr>
        <p:txBody>
          <a:bodyPr/>
          <a:lstStyle/>
          <a:p>
            <a:pPr eaLnBrk="1" hangingPunct="1"/>
            <a:r>
              <a:rPr lang="en-GB" altLang="en-US" sz="2400" dirty="0" err="1">
                <a:solidFill>
                  <a:srgbClr val="000099"/>
                </a:solidFill>
                <a:latin typeface="Arial" charset="0"/>
              </a:rPr>
              <a:t>Suessmilch</a:t>
            </a:r>
            <a:r>
              <a:rPr lang="en-GB" altLang="en-US" sz="2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GB" altLang="en-US" sz="2400" dirty="0" smtClean="0">
                <a:solidFill>
                  <a:srgbClr val="000099"/>
                </a:solidFill>
                <a:latin typeface="Arial" charset="0"/>
              </a:rPr>
              <a:t>Lecture, Max Planck Institute for Demographic Research, Rostock, 18 February 2016</a:t>
            </a:r>
            <a:endParaRPr lang="en-GB" altLang="en-US" sz="2400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33400" y="2133600"/>
            <a:ext cx="8077200" cy="144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"/>
              </a:spcBef>
            </a:pPr>
            <a:r>
              <a:rPr lang="en-GB" altLang="en-US" dirty="0" err="1"/>
              <a:t>Tom</a:t>
            </a:r>
            <a:r>
              <a:rPr lang="en-GB" altLang="en-US" dirty="0" err="1">
                <a:cs typeface="Times New Roman" pitchFamily="18" charset="0"/>
              </a:rPr>
              <a:t>áš</a:t>
            </a:r>
            <a:r>
              <a:rPr lang="en-US" altLang="en-US" dirty="0"/>
              <a:t>  Sobotka</a:t>
            </a:r>
          </a:p>
          <a:p>
            <a:pPr algn="ctr" eaLnBrk="1" hangingPunct="1">
              <a:lnSpc>
                <a:spcPct val="110000"/>
              </a:lnSpc>
              <a:spcBef>
                <a:spcPct val="5000"/>
              </a:spcBef>
            </a:pPr>
            <a:endParaRPr lang="en-US" altLang="en-US" sz="1800" dirty="0" smtClean="0">
              <a:cs typeface="Arial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5000"/>
              </a:spcBef>
            </a:pPr>
            <a:r>
              <a:rPr lang="en-US" altLang="en-US" sz="1800" dirty="0" smtClean="0">
                <a:cs typeface="Arial" charset="0"/>
              </a:rPr>
              <a:t>Vienna </a:t>
            </a:r>
            <a:r>
              <a:rPr lang="en-US" altLang="en-US" sz="1800" dirty="0">
                <a:cs typeface="Arial" charset="0"/>
              </a:rPr>
              <a:t>Institute of Demography (Austrian Academy of Sciences), Wittgenstein Centre for Demography and Global Human Capital</a:t>
            </a:r>
          </a:p>
        </p:txBody>
      </p:sp>
      <p:sp>
        <p:nvSpPr>
          <p:cNvPr id="2053" name="Line 7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5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5791200"/>
            <a:ext cx="299570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3" descr="D:\WICVID D\administratif\EURREP\project\loga-EURRE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59629"/>
            <a:ext cx="2651124" cy="70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3" descr="D:\WICVID D\administratif\EURREP\project\loga-ERC-head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164" y="4859628"/>
            <a:ext cx="811636" cy="77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88" y="5731569"/>
            <a:ext cx="2397712" cy="1039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43000"/>
            <a:ext cx="8610600" cy="56388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altLang="en-US" sz="2200" dirty="0" smtClean="0">
                <a:solidFill>
                  <a:srgbClr val="000066"/>
                </a:solidFill>
                <a:latin typeface="Arial" charset="0"/>
              </a:rPr>
              <a:t>The new migration &amp; population divides in Europe</a:t>
            </a:r>
            <a:endParaRPr lang="en-GB" altLang="en-US" sz="2200" dirty="0" smtClean="0">
              <a:solidFill>
                <a:srgbClr val="000066"/>
              </a:solidFill>
              <a:latin typeface="Arial" charset="0"/>
            </a:endParaRPr>
          </a:p>
          <a:p>
            <a:pPr lvl="1" eaLnBrk="1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18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The shrinking East and the rising North-West</a:t>
            </a:r>
            <a:endParaRPr lang="en-GB" altLang="en-US" sz="18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lvl="1" eaLnBrk="1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18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Long-term emigration in the East: an underappreciated force</a:t>
            </a:r>
            <a:endParaRPr lang="en-GB" altLang="en-US" sz="18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altLang="en-US" sz="2200" dirty="0" smtClean="0">
                <a:solidFill>
                  <a:srgbClr val="000066"/>
                </a:solidFill>
                <a:latin typeface="Arial" charset="0"/>
              </a:rPr>
              <a:t>Uncertain demographics: increasing difficulties of counting people and measuring population trends</a:t>
            </a:r>
            <a:endParaRPr lang="en-GB" altLang="en-US" sz="2200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GB" altLang="en-US" sz="2200" dirty="0" smtClean="0">
                <a:solidFill>
                  <a:srgbClr val="000066"/>
                </a:solidFill>
                <a:latin typeface="Arial" charset="0"/>
              </a:rPr>
              <a:t>Migrants’ contribution to births and fertility in Europe</a:t>
            </a:r>
            <a:endParaRPr lang="en-GB" altLang="en-US" sz="2200" dirty="0" smtClean="0">
              <a:solidFill>
                <a:srgbClr val="000066"/>
              </a:solidFill>
              <a:latin typeface="Arial" charset="0"/>
            </a:endParaRPr>
          </a:p>
          <a:p>
            <a:pPr lvl="1" eaLnBrk="1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18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Fertility convergence accelerated during the recession period</a:t>
            </a:r>
            <a:endParaRPr lang="en-GB" altLang="en-US" sz="1800" dirty="0" smtClean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lvl="1" eaLnBrk="1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18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The rising share of births to migrant women</a:t>
            </a:r>
            <a:endParaRPr lang="en-GB" altLang="en-US" sz="1800" dirty="0" smtClean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GB" altLang="en-US" sz="2200" dirty="0" smtClean="0">
                <a:solidFill>
                  <a:srgbClr val="000066"/>
                </a:solidFill>
                <a:latin typeface="Arial" charset="0"/>
              </a:rPr>
              <a:t>Measuring population replacement: combining fertility and migration</a:t>
            </a:r>
          </a:p>
          <a:p>
            <a:pPr lvl="1" eaLnBrk="1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18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The misleading fixation on replacement fertility</a:t>
            </a:r>
          </a:p>
          <a:p>
            <a:pPr lvl="1" eaLnBrk="1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18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Different ideas, assumptions &amp; indicators</a:t>
            </a:r>
          </a:p>
          <a:p>
            <a:pPr lvl="1" eaLnBrk="1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18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The “over-replacing” West</a:t>
            </a:r>
            <a:r>
              <a:rPr lang="en-GB" altLang="en-US" sz="18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?</a:t>
            </a:r>
            <a:endParaRPr lang="en-GB" altLang="en-US" sz="18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GB" altLang="en-US" sz="2200" dirty="0" smtClean="0">
                <a:solidFill>
                  <a:srgbClr val="000066"/>
                </a:solidFill>
                <a:latin typeface="Arial" charset="0"/>
              </a:rPr>
              <a:t>Population upturns and reversals in a low-fertility setting: the case of Vienna</a:t>
            </a:r>
            <a:endParaRPr lang="en-GB" altLang="en-US" sz="2200" dirty="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066800"/>
            <a:ext cx="8686800" cy="2667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e-DE" altLang="en-US" sz="3600" dirty="0" smtClean="0">
                <a:solidFill>
                  <a:srgbClr val="000099"/>
                </a:solidFill>
                <a:latin typeface="Arial" charset="0"/>
              </a:rPr>
              <a:t>The shrinking East?</a:t>
            </a:r>
          </a:p>
          <a:p>
            <a:pPr algn="ctr" eaLnBrk="1" hangingPunct="1">
              <a:buFontTx/>
              <a:buNone/>
            </a:pPr>
            <a:r>
              <a:rPr lang="de-DE" altLang="en-US" sz="3600" dirty="0" smtClean="0">
                <a:solidFill>
                  <a:srgbClr val="000099"/>
                </a:solidFill>
                <a:latin typeface="Arial" charset="0"/>
              </a:rPr>
              <a:t>The</a:t>
            </a:r>
            <a:r>
              <a:rPr lang="de-DE" altLang="en-US" sz="3600" dirty="0" smtClean="0">
                <a:solidFill>
                  <a:srgbClr val="000099"/>
                </a:solidFill>
                <a:latin typeface="Arial" charset="0"/>
              </a:rPr>
              <a:t> new migration &amp; population divides in Europe</a:t>
            </a:r>
            <a:endParaRPr lang="de-DE" altLang="en-US" sz="3600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769" y="3276600"/>
            <a:ext cx="3430631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05067" y="5562600"/>
            <a:ext cx="344333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Source: European Parliament, </a:t>
            </a:r>
            <a:endParaRPr lang="en-GB" sz="1600" dirty="0" smtClean="0"/>
          </a:p>
          <a:p>
            <a:r>
              <a:rPr lang="en-GB" sz="1600" dirty="0"/>
              <a:t>http://</a:t>
            </a:r>
            <a:r>
              <a:rPr lang="en-GB" sz="1600" dirty="0" smtClean="0"/>
              <a:t>www.europarl.europa.eu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74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East-West division in relative population change, 1989-2013, in %</a:t>
            </a:r>
            <a:endParaRPr lang="de-DE" altLang="en-US" sz="2800" i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3820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i="1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8600" y="1219200"/>
            <a:ext cx="8610600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buFontTx/>
              <a:buNone/>
            </a:pPr>
            <a:endParaRPr lang="en-US" altLang="en-US" sz="2000" kern="0" dirty="0" smtClean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219200"/>
            <a:ext cx="8820150" cy="52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0" y="61501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Map </a:t>
            </a:r>
            <a:r>
              <a:rPr lang="en-GB" sz="2000" dirty="0" smtClean="0"/>
              <a:t> creator: </a:t>
            </a:r>
            <a:r>
              <a:rPr lang="en-GB" sz="2000" dirty="0"/>
              <a:t>http://edit.freemap.jp/en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250" y="5664368"/>
            <a:ext cx="2266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</a:rPr>
              <a:t>Data source:</a:t>
            </a:r>
          </a:p>
          <a:p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</a:rPr>
              <a:t>Own elaboration of Eurostat 2015</a:t>
            </a:r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638800" y="2209800"/>
            <a:ext cx="1905000" cy="1203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43800" y="19812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Decline 15-25%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3800" y="27051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Decline 10-14%</a:t>
            </a:r>
            <a:endParaRPr lang="en-GB" sz="20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324600" y="3059043"/>
            <a:ext cx="1219200" cy="806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" y="42418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Increase 20+ %</a:t>
            </a:r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37908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Increase 10-19 %</a:t>
            </a:r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362200" y="3990945"/>
            <a:ext cx="1143000" cy="85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33600" y="4441855"/>
            <a:ext cx="1219200" cy="815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4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East: The </a:t>
            </a:r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incredible shrinking region?</a:t>
            </a:r>
            <a:endParaRPr lang="de-DE" altLang="en-US" sz="2800" i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6106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i="1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8600" y="1143000"/>
            <a:ext cx="8610600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buFontTx/>
              <a:buNone/>
            </a:pPr>
            <a:r>
              <a:rPr lang="en-US" altLang="en-US" sz="2000" kern="0" dirty="0" smtClean="0">
                <a:solidFill>
                  <a:srgbClr val="000099"/>
                </a:solidFill>
                <a:latin typeface="Arial" charset="0"/>
              </a:rPr>
              <a:t>Population change since the 1990s: </a:t>
            </a:r>
            <a:r>
              <a:rPr lang="en-US" altLang="en-US" sz="2000" kern="0" dirty="0" smtClean="0">
                <a:latin typeface="Arial" charset="0"/>
              </a:rPr>
              <a:t>The triple forces of falling or low fertility, </a:t>
            </a:r>
            <a:r>
              <a:rPr lang="en-US" altLang="en-US" sz="2000" kern="0" dirty="0" smtClean="0">
                <a:latin typeface="Arial" charset="0"/>
              </a:rPr>
              <a:t>emigration</a:t>
            </a:r>
            <a:r>
              <a:rPr lang="en-US" altLang="en-US" sz="2000" kern="0" dirty="0" smtClean="0">
                <a:latin typeface="Arial" charset="0"/>
              </a:rPr>
              <a:t>, </a:t>
            </a:r>
            <a:r>
              <a:rPr lang="en-US" altLang="en-US" sz="2000" kern="0" dirty="0" smtClean="0">
                <a:latin typeface="Arial" charset="0"/>
              </a:rPr>
              <a:t>and in some regions high mortality, esp. of men</a:t>
            </a:r>
          </a:p>
          <a:p>
            <a:pPr>
              <a:lnSpc>
                <a:spcPct val="115000"/>
              </a:lnSpc>
            </a:pPr>
            <a:r>
              <a:rPr lang="en-US" altLang="en-US" sz="2000" kern="0" dirty="0" smtClean="0">
                <a:latin typeface="Arial" charset="0"/>
              </a:rPr>
              <a:t>Huge differences in migration &amp; mortality trends</a:t>
            </a:r>
          </a:p>
          <a:p>
            <a:pPr>
              <a:lnSpc>
                <a:spcPct val="115000"/>
              </a:lnSpc>
            </a:pPr>
            <a:r>
              <a:rPr lang="en-US" altLang="en-US" sz="2000" kern="0" dirty="0" smtClean="0">
                <a:latin typeface="Arial" charset="0"/>
              </a:rPr>
              <a:t>Cumulative pop. </a:t>
            </a:r>
            <a:r>
              <a:rPr lang="en-US" altLang="en-US" sz="2000" kern="0" dirty="0" smtClean="0">
                <a:latin typeface="Arial" charset="0"/>
              </a:rPr>
              <a:t>decline 1989-2015: </a:t>
            </a:r>
            <a:r>
              <a:rPr lang="en-US" altLang="en-US" sz="2000" kern="0" dirty="0" smtClean="0">
                <a:latin typeface="Arial" charset="0"/>
              </a:rPr>
              <a:t>ca 23 million out of 360 </a:t>
            </a:r>
            <a:r>
              <a:rPr lang="en-US" altLang="en-US" sz="2000" kern="0" dirty="0" smtClean="0">
                <a:latin typeface="Arial" charset="0"/>
              </a:rPr>
              <a:t>million</a:t>
            </a:r>
            <a:endParaRPr lang="en-US" altLang="en-US" sz="2000" kern="0" dirty="0" smtClean="0">
              <a:latin typeface="Arial" charset="0"/>
            </a:endParaRPr>
          </a:p>
          <a:p>
            <a:pPr>
              <a:lnSpc>
                <a:spcPct val="115000"/>
              </a:lnSpc>
              <a:buFontTx/>
              <a:buNone/>
            </a:pPr>
            <a:endParaRPr lang="en-US" altLang="en-US" sz="1000" kern="0" dirty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en-US" sz="2000" kern="0" dirty="0">
                <a:solidFill>
                  <a:srgbClr val="000099"/>
                </a:solidFill>
                <a:latin typeface="Arial" charset="0"/>
              </a:rPr>
              <a:t>E</a:t>
            </a:r>
            <a:r>
              <a:rPr lang="en-US" altLang="en-US" sz="2000" kern="0" dirty="0" smtClean="0">
                <a:solidFill>
                  <a:srgbClr val="000099"/>
                </a:solidFill>
                <a:latin typeface="Arial" charset="0"/>
              </a:rPr>
              <a:t>migration </a:t>
            </a:r>
            <a:r>
              <a:rPr lang="en-US" altLang="en-US" sz="2000" kern="0" dirty="0" smtClean="0">
                <a:latin typeface="Arial" charset="0"/>
              </a:rPr>
              <a:t>driven by the economic slump, uncertainties &amp; low living standards combined with the lifting of the travel </a:t>
            </a:r>
            <a:r>
              <a:rPr lang="en-US" altLang="en-US" sz="2000" kern="0" dirty="0" smtClean="0">
                <a:latin typeface="Arial" charset="0"/>
              </a:rPr>
              <a:t>restrictions</a:t>
            </a:r>
            <a:endParaRPr lang="en-US" altLang="en-US" sz="2000" kern="0" dirty="0" smtClean="0">
              <a:latin typeface="Arial" charset="0"/>
            </a:endParaRPr>
          </a:p>
          <a:p>
            <a:pPr>
              <a:lnSpc>
                <a:spcPct val="115000"/>
              </a:lnSpc>
            </a:pPr>
            <a:r>
              <a:rPr lang="en-US" altLang="en-US" sz="2000" kern="0" dirty="0" smtClean="0">
                <a:latin typeface="Arial" charset="0"/>
              </a:rPr>
              <a:t>EU members: access to </a:t>
            </a:r>
            <a:r>
              <a:rPr lang="en-US" altLang="en-US" sz="2000" kern="0" dirty="0" err="1" smtClean="0">
                <a:latin typeface="Arial" charset="0"/>
              </a:rPr>
              <a:t>labour</a:t>
            </a:r>
            <a:r>
              <a:rPr lang="en-US" altLang="en-US" sz="2000" kern="0" dirty="0" smtClean="0">
                <a:latin typeface="Arial" charset="0"/>
              </a:rPr>
              <a:t> market &amp; social protection in other countries (with a delay) fuelled increased migration</a:t>
            </a:r>
          </a:p>
          <a:p>
            <a:pPr>
              <a:lnSpc>
                <a:spcPct val="115000"/>
              </a:lnSpc>
            </a:pPr>
            <a:r>
              <a:rPr lang="en-US" altLang="en-US" sz="2000" kern="0" dirty="0" smtClean="0">
                <a:latin typeface="Arial" charset="0"/>
              </a:rPr>
              <a:t>The </a:t>
            </a:r>
            <a:r>
              <a:rPr lang="en-US" altLang="en-US" sz="2000" kern="0" dirty="0" smtClean="0">
                <a:latin typeface="Arial" charset="0"/>
              </a:rPr>
              <a:t>effects of the recession, </a:t>
            </a:r>
            <a:r>
              <a:rPr lang="en-US" altLang="en-US" sz="2000" kern="0" dirty="0" smtClean="0">
                <a:latin typeface="Arial" charset="0"/>
              </a:rPr>
              <a:t>2008-12</a:t>
            </a:r>
          </a:p>
          <a:p>
            <a:pPr>
              <a:lnSpc>
                <a:spcPct val="115000"/>
              </a:lnSpc>
            </a:pPr>
            <a:r>
              <a:rPr lang="en-US" altLang="en-US" sz="2000" kern="0" dirty="0" smtClean="0">
                <a:latin typeface="Arial" charset="0"/>
              </a:rPr>
              <a:t>Peripheral position far from the “Blue Banana” zone? (</a:t>
            </a:r>
            <a:r>
              <a:rPr lang="en-US" altLang="en-US" sz="2000" kern="0" dirty="0" err="1" smtClean="0">
                <a:latin typeface="Arial" charset="0"/>
              </a:rPr>
              <a:t>Kluesener</a:t>
            </a:r>
            <a:r>
              <a:rPr lang="en-US" altLang="en-US" sz="2000" kern="0" dirty="0" smtClean="0">
                <a:latin typeface="Arial" charset="0"/>
              </a:rPr>
              <a:t> &amp; </a:t>
            </a:r>
            <a:r>
              <a:rPr lang="en-US" altLang="en-US" sz="2000" kern="0" dirty="0" err="1" smtClean="0">
                <a:latin typeface="Arial" charset="0"/>
              </a:rPr>
              <a:t>Zagheni</a:t>
            </a:r>
            <a:r>
              <a:rPr lang="en-US" altLang="en-US" sz="2000" kern="0" dirty="0" smtClean="0">
                <a:latin typeface="Arial" charset="0"/>
              </a:rPr>
              <a:t> 2013)</a:t>
            </a:r>
            <a:endParaRPr lang="en-US" altLang="en-US" sz="2000" kern="0" dirty="0" smtClean="0">
              <a:latin typeface="Arial" charset="0"/>
            </a:endParaRPr>
          </a:p>
          <a:p>
            <a:pPr>
              <a:lnSpc>
                <a:spcPct val="115000"/>
              </a:lnSpc>
            </a:pPr>
            <a:r>
              <a:rPr lang="en-US" altLang="en-US" sz="2000" kern="0" dirty="0" smtClean="0">
                <a:latin typeface="Arial" charset="0"/>
              </a:rPr>
              <a:t>Rough </a:t>
            </a:r>
            <a:r>
              <a:rPr lang="en-US" altLang="en-US" sz="2000" kern="0" dirty="0" smtClean="0">
                <a:latin typeface="Arial" charset="0"/>
              </a:rPr>
              <a:t>estimate of net migration loss, without Russia: 8-10 million in 1989-2013 out of pop. 212 mill (including eastern Germany); 6-8 million ex. Eastern </a:t>
            </a:r>
            <a:r>
              <a:rPr lang="en-US" altLang="en-US" sz="2000" kern="0" dirty="0" smtClean="0">
                <a:latin typeface="Arial" charset="0"/>
              </a:rPr>
              <a:t>Germany. </a:t>
            </a:r>
            <a:r>
              <a:rPr lang="en-US" altLang="en-US" sz="2000" kern="0" dirty="0" smtClean="0">
                <a:latin typeface="Arial" charset="0"/>
              </a:rPr>
              <a:t>Russia: </a:t>
            </a:r>
            <a:r>
              <a:rPr lang="en-US" altLang="en-US" sz="2000" kern="0" dirty="0" err="1" smtClean="0">
                <a:latin typeface="Arial" charset="0"/>
              </a:rPr>
              <a:t>migr</a:t>
            </a:r>
            <a:r>
              <a:rPr lang="en-US" altLang="en-US" sz="2000" kern="0" dirty="0" smtClean="0">
                <a:latin typeface="Arial" charset="0"/>
              </a:rPr>
              <a:t>. gain of 8.3 mill in 1989-2012</a:t>
            </a:r>
          </a:p>
          <a:p>
            <a:pPr>
              <a:lnSpc>
                <a:spcPct val="115000"/>
              </a:lnSpc>
            </a:pPr>
            <a:endParaRPr lang="en-US" altLang="en-US" sz="2000" kern="0" dirty="0" smtClean="0">
              <a:latin typeface="Arial" charset="0"/>
            </a:endParaRPr>
          </a:p>
          <a:p>
            <a:pPr>
              <a:lnSpc>
                <a:spcPct val="115000"/>
              </a:lnSpc>
            </a:pPr>
            <a:endParaRPr lang="en-US" altLang="en-US" sz="2000" kern="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Relative population change, 1989-2012 or 2013: Net migration vs. Natural pop. increase</a:t>
            </a:r>
            <a:endParaRPr lang="de-DE" altLang="en-US" sz="2800" i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3820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i="1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8600" y="1219200"/>
            <a:ext cx="8610600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buFontTx/>
              <a:buNone/>
            </a:pPr>
            <a:endParaRPr lang="en-US" altLang="en-US" sz="2000" kern="0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350" y="6350169"/>
            <a:ext cx="824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</a:rPr>
              <a:t>Data source: </a:t>
            </a:r>
            <a:r>
              <a:rPr lang="en-GB" sz="2000" dirty="0" smtClean="0"/>
              <a:t>Eurostat 2015, national statistical offices, www.pdwb.de</a:t>
            </a:r>
            <a:endParaRPr lang="en-GB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59654"/>
            <a:ext cx="6858000" cy="502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Regional differences in population change: the drive of the capital cities?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066800"/>
            <a:ext cx="8382000" cy="53340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en-US" sz="2000" dirty="0" smtClean="0">
                <a:latin typeface="Arial" charset="0"/>
              </a:rPr>
              <a:t>Average rate of population change (per thousand), NUTS-2 regions in Europe, 2008-12 </a:t>
            </a: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24960"/>
          <a:stretch/>
        </p:blipFill>
        <p:spPr bwMode="auto">
          <a:xfrm>
            <a:off x="304800" y="1773536"/>
            <a:ext cx="8534400" cy="443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766" y="6211669"/>
            <a:ext cx="89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Source: Eurostat database, </a:t>
            </a:r>
            <a:r>
              <a:rPr lang="en-GB" sz="1800" dirty="0">
                <a:solidFill>
                  <a:schemeClr val="accent2">
                    <a:lumMod val="50000"/>
                  </a:schemeClr>
                </a:solidFill>
              </a:rPr>
              <a:t>http://</a:t>
            </a: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</a:rPr>
              <a:t>ec.europa.eu/eurostat/statistics-explained, picture RYB14.png; </a:t>
            </a:r>
            <a:r>
              <a:rPr lang="en-GB" sz="1800" dirty="0" smtClean="0"/>
              <a:t>accessed 23 March 2015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081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Sex- and age-specific differentials in migration</a:t>
            </a: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3505200" cy="4955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In most countries migration strongly concentrated into ages 18-35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Also sex differentials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H</a:t>
            </a:r>
            <a:r>
              <a:rPr lang="en-GB" sz="2200" dirty="0" smtClean="0"/>
              <a:t>ighly educated leave more frequently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Strong effects on reproduction/number of births, labour force size and human capital distribution of the population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1482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Sex- and age-specific differentials in migration</a:t>
            </a: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3505200" cy="4955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In most countries migration strongly concentrated into ages 18-35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Also sex differentials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H</a:t>
            </a:r>
            <a:r>
              <a:rPr lang="en-GB" sz="2200" dirty="0" smtClean="0"/>
              <a:t>ighly educated leave more frequently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Strong effects on reproduction/number of births, labour force size and human capital distribution of the population</a:t>
            </a:r>
            <a:endParaRPr lang="en-GB" sz="2200" dirty="0"/>
          </a:p>
        </p:txBody>
      </p:sp>
      <p:pic>
        <p:nvPicPr>
          <p:cNvPr id="5" name="Picture 2" descr="Anzahl der Frauen je 100 Männ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295400"/>
            <a:ext cx="5210175" cy="430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800" y="57150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The “left over” men in eastern Germany</a:t>
            </a:r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9400" y="3657600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Number of women per 100 men aged 18-27 in German districts, 2007</a:t>
            </a:r>
            <a:endParaRPr lang="en-GB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61722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Source: Berlin Institute 2010, </a:t>
            </a:r>
            <a:r>
              <a:rPr lang="en-GB" sz="1800" dirty="0"/>
              <a:t>http://www.berlin-institut.org/publikationen/studien/not-am-mann.html</a:t>
            </a:r>
            <a:r>
              <a:rPr lang="en-GB" sz="1800" dirty="0" smtClean="0"/>
              <a:t>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0224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Where has everyone gone? </a:t>
            </a:r>
            <a:b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</a:br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Young Romanians abroad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3820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en-US" sz="22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Romanian “losses” due to migration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2200" dirty="0" smtClean="0">
                <a:latin typeface="Arial" charset="0"/>
              </a:rPr>
              <a:t>Age 30-34: peak reproductive and productive ages, high cumulative migration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2200" dirty="0" smtClean="0">
                <a:latin typeface="Arial" charset="0"/>
              </a:rPr>
              <a:t>In 2014, ca 1.78 mill. Romanians surviving, out of 1.86 mill. born in 1979-83</a:t>
            </a:r>
          </a:p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en-US" sz="2200" dirty="0" smtClean="0">
                <a:latin typeface="Arial" charset="0"/>
              </a:rPr>
              <a:t> </a:t>
            </a:r>
          </a:p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dirty="0" smtClean="0">
              <a:latin typeface="Arial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" y="3276600"/>
            <a:ext cx="3808413" cy="276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2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Where has everyone gone? </a:t>
            </a:r>
            <a:b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</a:br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Young Romanians abroad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3820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en-US" sz="22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Romanian “losses” due to migration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2200" dirty="0" smtClean="0">
                <a:latin typeface="Arial" charset="0"/>
              </a:rPr>
              <a:t>Age 30-34: peak reproductive and productive ages, high cumulative migration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2200" dirty="0" smtClean="0">
                <a:latin typeface="Arial" charset="0"/>
              </a:rPr>
              <a:t>In 2014, ca 1.78 mill. Romanians surviving, out of 1.86 mill. born in 1979-83</a:t>
            </a:r>
          </a:p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en-US" sz="2200" dirty="0" smtClean="0">
                <a:latin typeface="Arial" charset="0"/>
              </a:rPr>
              <a:t> </a:t>
            </a:r>
          </a:p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dirty="0" smtClean="0">
              <a:latin typeface="Arial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" y="3276600"/>
            <a:ext cx="3808413" cy="276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00412"/>
            <a:ext cx="4570413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Elbow Connector 4"/>
          <p:cNvCxnSpPr/>
          <p:nvPr/>
        </p:nvCxnSpPr>
        <p:spPr>
          <a:xfrm>
            <a:off x="2153047" y="3733800"/>
            <a:ext cx="3409553" cy="1447800"/>
          </a:xfrm>
          <a:prstGeom prst="bentConnector3">
            <a:avLst/>
          </a:prstGeom>
          <a:ln w="31750">
            <a:solidFill>
              <a:srgbClr val="2C94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61722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Source: own estimations based on Eurostat database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915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Background</a:t>
            </a:r>
            <a:endParaRPr lang="de-DE" altLang="en-US" sz="2800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8382000" cy="55626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GB" altLang="en-US" sz="2400" dirty="0" smtClean="0">
                <a:solidFill>
                  <a:srgbClr val="000066"/>
                </a:solidFill>
                <a:latin typeface="Arial" charset="0"/>
              </a:rPr>
              <a:t>Four </a:t>
            </a:r>
            <a:r>
              <a:rPr lang="en-GB" altLang="en-US" sz="2400" dirty="0">
                <a:solidFill>
                  <a:srgbClr val="000066"/>
                </a:solidFill>
                <a:latin typeface="Arial" charset="0"/>
              </a:rPr>
              <a:t>decades of sub-replacement </a:t>
            </a:r>
            <a:r>
              <a:rPr lang="en-GB" altLang="en-US" sz="2400" dirty="0" smtClean="0">
                <a:solidFill>
                  <a:srgbClr val="000066"/>
                </a:solidFill>
                <a:latin typeface="Arial" charset="0"/>
              </a:rPr>
              <a:t>fertility in Europe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2000" dirty="0">
                <a:latin typeface="Arial" charset="0"/>
              </a:rPr>
              <a:t>EU-wide period TFR fell below 2.1 births per woman in 1975, now at 1.55 (2013) (NL 1.68</a:t>
            </a:r>
            <a:r>
              <a:rPr lang="en-GB" altLang="en-US" sz="2000" dirty="0" smtClean="0">
                <a:latin typeface="Arial" charset="0"/>
              </a:rPr>
              <a:t>)</a:t>
            </a:r>
            <a:endParaRPr lang="en-GB" altLang="en-US" sz="2400" dirty="0" smtClean="0">
              <a:solidFill>
                <a:srgbClr val="000066"/>
              </a:solidFill>
              <a:latin typeface="Arial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altLang="en-US" sz="2400" dirty="0" smtClean="0">
                <a:solidFill>
                  <a:srgbClr val="000066"/>
                </a:solidFill>
                <a:latin typeface="Arial" charset="0"/>
              </a:rPr>
              <a:t>Four </a:t>
            </a:r>
            <a:r>
              <a:rPr lang="en-GB" altLang="en-US" sz="2400" dirty="0" smtClean="0">
                <a:solidFill>
                  <a:srgbClr val="000066"/>
                </a:solidFill>
                <a:latin typeface="Arial" charset="0"/>
              </a:rPr>
              <a:t>decades of debates about the forces underlying the shift to low </a:t>
            </a:r>
            <a:r>
              <a:rPr lang="en-GB" altLang="en-US" sz="2400" dirty="0" smtClean="0">
                <a:solidFill>
                  <a:srgbClr val="000066"/>
                </a:solidFill>
                <a:latin typeface="Arial" charset="0"/>
              </a:rPr>
              <a:t>fertility</a:t>
            </a:r>
          </a:p>
          <a:p>
            <a:pPr marL="0" indent="0" eaLnBrk="1" hangingPunct="1">
              <a:lnSpc>
                <a:spcPct val="105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altLang="en-US" sz="2400" dirty="0">
                <a:solidFill>
                  <a:srgbClr val="000066"/>
                </a:solidFill>
                <a:latin typeface="Arial" charset="0"/>
              </a:rPr>
              <a:t>Four decades of worries and policy discussions concerning low </a:t>
            </a:r>
            <a:r>
              <a:rPr lang="en-GB" altLang="en-US" sz="2400" dirty="0" smtClean="0">
                <a:solidFill>
                  <a:srgbClr val="000066"/>
                </a:solidFill>
                <a:latin typeface="Arial" charset="0"/>
              </a:rPr>
              <a:t>fertility</a:t>
            </a:r>
            <a:r>
              <a:rPr lang="en-GB" altLang="en-US" sz="2000" dirty="0" smtClean="0">
                <a:solidFill>
                  <a:srgbClr val="000066"/>
                </a:solidFill>
                <a:latin typeface="Arial" charset="0"/>
              </a:rPr>
              <a:t> </a:t>
            </a:r>
            <a:endParaRPr lang="en-GB" altLang="en-US" sz="2000" dirty="0">
              <a:solidFill>
                <a:srgbClr val="000066"/>
              </a:solidFill>
              <a:latin typeface="Arial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en-GB" altLang="en-US" sz="2200" dirty="0">
              <a:solidFill>
                <a:srgbClr val="000066"/>
              </a:solidFill>
              <a:latin typeface="Arial" charset="0"/>
            </a:endParaRPr>
          </a:p>
          <a:p>
            <a:pPr marL="457200" lvl="1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GB" altLang="en-US" sz="1800" dirty="0"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GB" altLang="en-US" sz="2200" dirty="0" smtClean="0">
              <a:latin typeface="Arial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82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Where has everyone gone? </a:t>
            </a:r>
            <a:b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</a:br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Young Bulgarians abroad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3820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en-US" sz="22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I. </a:t>
            </a:r>
            <a:r>
              <a:rPr lang="en-US" altLang="en-US" sz="2200" dirty="0" err="1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Krastev</a:t>
            </a:r>
            <a:r>
              <a:rPr lang="en-US" altLang="en-US" sz="22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(2015): The seven </a:t>
            </a:r>
            <a:r>
              <a:rPr lang="en-US" altLang="en-US" sz="2200" i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samurai </a:t>
            </a:r>
            <a:r>
              <a:rPr lang="en-US" altLang="en-US" sz="22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on the streets of Sofia  </a:t>
            </a:r>
          </a:p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dirty="0" smtClean="0">
              <a:latin typeface="Arial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074" name="Picture 2" descr="Bulgarians queuing outside the British embassy in Sofia for visa applications in 2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905000"/>
            <a:ext cx="5905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5553670"/>
            <a:ext cx="457200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r>
              <a:rPr lang="en-GB" sz="1800" dirty="0"/>
              <a:t>http://www.theguardian.com/commentisfree/2015/mar/24/britain-east-europe-brain-drain-bulgaria</a:t>
            </a:r>
          </a:p>
        </p:txBody>
      </p:sp>
    </p:spTree>
    <p:extLst>
      <p:ext uri="{BB962C8B-B14F-4D97-AF65-F5344CB8AC3E}">
        <p14:creationId xmlns:p14="http://schemas.microsoft.com/office/powerpoint/2010/main" val="35612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Where has everyone gone? </a:t>
            </a:r>
            <a:b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</a:br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Young </a:t>
            </a:r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Moldovans </a:t>
            </a:r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abroad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3820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dirty="0" smtClean="0">
              <a:latin typeface="Arial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Share economically active population estimated working abroad: </a:t>
            </a:r>
          </a:p>
          <a:p>
            <a:r>
              <a:rPr lang="en-GB" dirty="0" smtClean="0"/>
              <a:t>2000: 8.4%; 2013: 27.0% (UNFPA, CCD/INCE 2014, Tab. 9.1)</a:t>
            </a:r>
          </a:p>
          <a:p>
            <a:endParaRPr lang="en-GB" dirty="0"/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Split families, abandoned kids: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1.4% of kids left without parental care &amp; placed in institutions in 2005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&gt;20% of school-aged kids had parents living abroad in 2005-10</a:t>
            </a:r>
          </a:p>
          <a:p>
            <a:r>
              <a:rPr lang="en-GB" dirty="0"/>
              <a:t>(UNFPA, CCD/INCE </a:t>
            </a:r>
            <a:r>
              <a:rPr lang="en-GB" dirty="0" smtClean="0"/>
              <a:t>report 2014</a:t>
            </a:r>
            <a:r>
              <a:rPr lang="en-GB" dirty="0"/>
              <a:t>, Tab. </a:t>
            </a:r>
            <a:r>
              <a:rPr lang="en-GB" dirty="0" smtClean="0"/>
              <a:t>6.4)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09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Managing population decline &amp; ageing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3820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en-US" sz="22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Depopulating towns in Eastern Germany</a:t>
            </a:r>
          </a:p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dirty="0" smtClean="0">
              <a:latin typeface="Arial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905000"/>
            <a:ext cx="482472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1054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err="1" smtClean="0">
                <a:solidFill>
                  <a:schemeClr val="accent2">
                    <a:lumMod val="50000"/>
                  </a:schemeClr>
                </a:solidFill>
              </a:rPr>
              <a:t>Aschersleben</a:t>
            </a:r>
            <a:r>
              <a:rPr lang="en-GB" sz="2200" dirty="0" smtClean="0">
                <a:solidFill>
                  <a:schemeClr val="accent2">
                    <a:lumMod val="50000"/>
                  </a:schemeClr>
                </a:solidFill>
              </a:rPr>
              <a:t>, Saxony-Anhalt</a:t>
            </a:r>
          </a:p>
          <a:p>
            <a:r>
              <a:rPr lang="en-GB" sz="1800" dirty="0" smtClean="0"/>
              <a:t>Source</a:t>
            </a:r>
            <a:r>
              <a:rPr lang="en-GB" sz="1800" dirty="0"/>
              <a:t>: The Economist, http://www.economist.com/node/11025721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1905000"/>
            <a:ext cx="3613731" cy="3200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i="1" dirty="0"/>
              <a:t>Older streets are gap-toothed where wreckers have removed abandoned houses. Cityscapes are being pruned, removing dead and dying edifices in the hope of saving the rest</a:t>
            </a:r>
            <a:r>
              <a:rPr lang="en-GB" sz="2000" i="1" dirty="0" smtClean="0"/>
              <a:t>.</a:t>
            </a:r>
          </a:p>
          <a:p>
            <a:endParaRPr lang="en-GB" sz="1400" b="1" dirty="0" smtClean="0"/>
          </a:p>
          <a:p>
            <a:r>
              <a:rPr lang="en-GB" sz="2200" b="1" dirty="0" smtClean="0"/>
              <a:t>Tearing </a:t>
            </a:r>
            <a:r>
              <a:rPr lang="en-GB" sz="2200" b="1" dirty="0"/>
              <a:t>itself down</a:t>
            </a:r>
          </a:p>
          <a:p>
            <a:r>
              <a:rPr lang="en-GB" sz="2200" i="1" dirty="0" smtClean="0"/>
              <a:t>Economist, April 10, 2008</a:t>
            </a:r>
            <a:endParaRPr lang="en-GB" sz="2200" i="1" dirty="0"/>
          </a:p>
        </p:txBody>
      </p:sp>
    </p:spTree>
    <p:extLst>
      <p:ext uri="{BB962C8B-B14F-4D97-AF65-F5344CB8AC3E}">
        <p14:creationId xmlns:p14="http://schemas.microsoft.com/office/powerpoint/2010/main" val="3200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066800"/>
            <a:ext cx="8686800" cy="2667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3600" dirty="0">
                <a:solidFill>
                  <a:srgbClr val="000099"/>
                </a:solidFill>
                <a:latin typeface="Arial" charset="0"/>
              </a:rPr>
              <a:t>Uncertain demographics: </a:t>
            </a:r>
            <a:endParaRPr lang="en-GB" altLang="en-US" sz="3600" dirty="0" smtClean="0">
              <a:solidFill>
                <a:srgbClr val="000099"/>
              </a:solidFill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n-GB" altLang="en-US" sz="3600" dirty="0" smtClean="0">
                <a:solidFill>
                  <a:srgbClr val="000099"/>
                </a:solidFill>
                <a:latin typeface="Arial" charset="0"/>
              </a:rPr>
              <a:t>Increasing </a:t>
            </a:r>
            <a:r>
              <a:rPr lang="en-GB" altLang="en-US" sz="3600" dirty="0">
                <a:solidFill>
                  <a:srgbClr val="000099"/>
                </a:solidFill>
                <a:latin typeface="Arial" charset="0"/>
              </a:rPr>
              <a:t>difficulties of counting people and measuring population trends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9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Uncertain data?</a:t>
            </a:r>
            <a:endParaRPr lang="de-DE" altLang="en-US" sz="2800" i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6106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i="1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8600" y="1143000"/>
            <a:ext cx="8610600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lang="en-US" altLang="en-US" sz="2200" kern="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Emigration countries:</a:t>
            </a:r>
          </a:p>
          <a:p>
            <a:pPr>
              <a:lnSpc>
                <a:spcPct val="115000"/>
              </a:lnSpc>
            </a:pPr>
            <a:r>
              <a:rPr lang="en-US" altLang="en-US" sz="2000" kern="0" dirty="0" smtClean="0">
                <a:latin typeface="Arial" charset="0"/>
              </a:rPr>
              <a:t>Difficulties registering outmigration</a:t>
            </a:r>
          </a:p>
          <a:p>
            <a:pPr>
              <a:lnSpc>
                <a:spcPct val="115000"/>
              </a:lnSpc>
            </a:pPr>
            <a:r>
              <a:rPr lang="en-US" altLang="en-US" sz="2000" i="1" kern="0" dirty="0" smtClean="0">
                <a:latin typeface="Arial" charset="0"/>
              </a:rPr>
              <a:t>Ghost populations</a:t>
            </a:r>
            <a:r>
              <a:rPr lang="en-US" altLang="en-US" sz="2000" kern="0" dirty="0" smtClean="0">
                <a:latin typeface="Arial" charset="0"/>
              </a:rPr>
              <a:t>: Outmigration underestimated, inflated population size</a:t>
            </a:r>
          </a:p>
          <a:p>
            <a:pPr>
              <a:lnSpc>
                <a:spcPct val="115000"/>
              </a:lnSpc>
            </a:pPr>
            <a:r>
              <a:rPr lang="en-US" altLang="en-US" sz="2000" kern="0" dirty="0" smtClean="0">
                <a:latin typeface="Arial" charset="0"/>
              </a:rPr>
              <a:t>Post-Census adjustments + retrospective inter-</a:t>
            </a:r>
            <a:r>
              <a:rPr lang="en-US" altLang="en-US" sz="2000" kern="0" dirty="0" err="1" smtClean="0">
                <a:latin typeface="Arial" charset="0"/>
              </a:rPr>
              <a:t>censal</a:t>
            </a:r>
            <a:r>
              <a:rPr lang="en-US" altLang="en-US" sz="2000" kern="0" dirty="0" smtClean="0">
                <a:latin typeface="Arial" charset="0"/>
              </a:rPr>
              <a:t> estimates (now required by Eurostat)</a:t>
            </a:r>
          </a:p>
          <a:p>
            <a:pPr>
              <a:lnSpc>
                <a:spcPct val="115000"/>
              </a:lnSpc>
            </a:pPr>
            <a:r>
              <a:rPr lang="en-US" altLang="en-US" sz="2000" kern="0" dirty="0" smtClean="0">
                <a:latin typeface="Arial" charset="0"/>
              </a:rPr>
              <a:t>“Temporary” migration and different census rules make these estimates difficult to compare</a:t>
            </a:r>
          </a:p>
          <a:p>
            <a:pPr>
              <a:lnSpc>
                <a:spcPct val="115000"/>
              </a:lnSpc>
            </a:pPr>
            <a:r>
              <a:rPr lang="en-US" altLang="en-US" sz="2000" kern="0" dirty="0" smtClean="0">
                <a:latin typeface="Arial" charset="0"/>
              </a:rPr>
              <a:t>The examples of PL, Moldova </a:t>
            </a:r>
            <a:endParaRPr lang="en-US" altLang="en-US" sz="2000" kern="0" dirty="0" smtClean="0">
              <a:latin typeface="Arial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altLang="en-US" sz="2000" kern="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Immigration </a:t>
            </a:r>
            <a:r>
              <a:rPr lang="en-US" altLang="en-US" sz="2000" kern="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countries</a:t>
            </a:r>
            <a:r>
              <a:rPr lang="en-US" altLang="en-US" sz="2000" kern="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altLang="en-US" sz="2000" kern="0" dirty="0" smtClean="0">
                <a:latin typeface="Arial" charset="0"/>
              </a:rPr>
              <a:t>Difficulties of dealing with irregular / non-</a:t>
            </a:r>
            <a:r>
              <a:rPr lang="en-US" altLang="en-US" sz="2000" kern="0" dirty="0" err="1" smtClean="0">
                <a:latin typeface="Arial" charset="0"/>
              </a:rPr>
              <a:t>authorised</a:t>
            </a:r>
            <a:r>
              <a:rPr lang="en-US" altLang="en-US" sz="2000" kern="0" dirty="0" smtClean="0">
                <a:latin typeface="Arial" charset="0"/>
              </a:rPr>
              <a:t> immigration (plus </a:t>
            </a:r>
            <a:r>
              <a:rPr lang="en-US" altLang="en-US" sz="2000" kern="0" dirty="0" err="1" smtClean="0">
                <a:latin typeface="Arial" charset="0"/>
              </a:rPr>
              <a:t>legalisation</a:t>
            </a:r>
            <a:r>
              <a:rPr lang="en-US" altLang="en-US" sz="2000" kern="0" dirty="0" smtClean="0">
                <a:latin typeface="Arial" charset="0"/>
              </a:rPr>
              <a:t> waves)</a:t>
            </a:r>
          </a:p>
          <a:p>
            <a:pPr>
              <a:lnSpc>
                <a:spcPct val="115000"/>
              </a:lnSpc>
            </a:pPr>
            <a:r>
              <a:rPr lang="en-US" altLang="en-US" sz="2000" kern="0" dirty="0" smtClean="0">
                <a:latin typeface="Arial" charset="0"/>
              </a:rPr>
              <a:t>Unregistered return migration</a:t>
            </a:r>
          </a:p>
          <a:p>
            <a:pPr>
              <a:lnSpc>
                <a:spcPct val="115000"/>
              </a:lnSpc>
            </a:pPr>
            <a:r>
              <a:rPr lang="en-US" altLang="en-US" sz="2000" kern="0" dirty="0" smtClean="0">
                <a:latin typeface="Arial" charset="0"/>
              </a:rPr>
              <a:t>New techniques, surveys and methods</a:t>
            </a:r>
            <a:endParaRPr lang="en-US" altLang="en-US" sz="2000" kern="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2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Consequences for measuring fertility</a:t>
            </a:r>
            <a:endParaRPr lang="de-DE" altLang="en-US" sz="2800" i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6106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i="1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8600" y="1143000"/>
            <a:ext cx="8610600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lang="en-US" altLang="en-US" sz="2000" kern="0" dirty="0" smtClean="0">
                <a:latin typeface="Arial" charset="0"/>
              </a:rPr>
              <a:t>Population estimates &amp; vital statistics data strongly affected by migration for younger adults + peak productive ages (18-35), but also early post-retirement age</a:t>
            </a:r>
          </a:p>
          <a:p>
            <a:pPr>
              <a:lnSpc>
                <a:spcPct val="115000"/>
              </a:lnSpc>
            </a:pPr>
            <a:r>
              <a:rPr lang="en-US" altLang="en-US" sz="2000" kern="0" dirty="0" smtClean="0">
                <a:latin typeface="Arial" charset="0"/>
              </a:rPr>
              <a:t>This can bias indicators of fertility (marriages, mortality…)</a:t>
            </a:r>
          </a:p>
          <a:p>
            <a:pPr>
              <a:lnSpc>
                <a:spcPct val="115000"/>
              </a:lnSpc>
            </a:pPr>
            <a:endParaRPr lang="en-US" altLang="en-US" sz="2200" kern="0" dirty="0">
              <a:latin typeface="Arial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altLang="en-US" sz="2200" kern="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Two main types of bias:</a:t>
            </a:r>
          </a:p>
          <a:p>
            <a:pPr>
              <a:lnSpc>
                <a:spcPct val="115000"/>
              </a:lnSpc>
            </a:pPr>
            <a:r>
              <a:rPr lang="en-US" altLang="en-US" sz="2000" kern="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Numerator bias: </a:t>
            </a:r>
            <a:r>
              <a:rPr lang="en-US" altLang="en-US" sz="2000" kern="0" dirty="0" smtClean="0">
                <a:latin typeface="Arial" charset="0"/>
              </a:rPr>
              <a:t>Events that took place abroad and should be registered in other countries are retrospectively entered into country’s vital statistics </a:t>
            </a:r>
            <a:r>
              <a:rPr lang="en-US" altLang="en-US" sz="2000" kern="0" dirty="0" smtClean="0">
                <a:latin typeface="Arial" charset="0"/>
                <a:sym typeface="Wingdings" panose="05000000000000000000" pitchFamily="2" charset="2"/>
              </a:rPr>
              <a:t> inflates fertility rates (e.g., Slovakia before 2013)</a:t>
            </a:r>
          </a:p>
          <a:p>
            <a:pPr>
              <a:lnSpc>
                <a:spcPct val="115000"/>
              </a:lnSpc>
            </a:pPr>
            <a:r>
              <a:rPr lang="en-US" altLang="en-US" sz="2000" kern="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sym typeface="Wingdings" panose="05000000000000000000" pitchFamily="2" charset="2"/>
              </a:rPr>
              <a:t>Denominator bias: </a:t>
            </a:r>
            <a:r>
              <a:rPr lang="en-US" altLang="en-US" sz="2000" kern="0" dirty="0" smtClean="0">
                <a:latin typeface="Arial" charset="0"/>
                <a:sym typeface="Wingdings" panose="05000000000000000000" pitchFamily="2" charset="2"/>
              </a:rPr>
              <a:t>Population numbers inflated when emigration under-registered downward-biased estimates of fertility </a:t>
            </a:r>
          </a:p>
          <a:p>
            <a:pPr>
              <a:lnSpc>
                <a:spcPct val="115000"/>
              </a:lnSpc>
            </a:pPr>
            <a:r>
              <a:rPr lang="en-US" altLang="en-US" sz="2000" kern="0" dirty="0" smtClean="0">
                <a:latin typeface="Arial" charset="0"/>
                <a:sym typeface="Wingdings" panose="05000000000000000000" pitchFamily="2" charset="2"/>
              </a:rPr>
              <a:t>These biases can affect fertility by up to 20% in some age groups</a:t>
            </a:r>
          </a:p>
          <a:p>
            <a:pPr>
              <a:lnSpc>
                <a:spcPct val="115000"/>
              </a:lnSpc>
            </a:pPr>
            <a:r>
              <a:rPr lang="en-US" altLang="en-US" sz="2000" kern="0" dirty="0" smtClean="0">
                <a:latin typeface="Arial" charset="0"/>
                <a:sym typeface="Wingdings" panose="05000000000000000000" pitchFamily="2" charset="2"/>
              </a:rPr>
              <a:t>Even the census might not set the record straight: PL 2011: official population 38.501 mill; “usually resident pop.”: 37.244 mil. (</a:t>
            </a:r>
            <a:r>
              <a:rPr lang="en-US" altLang="en-US" sz="2000" kern="0" dirty="0" err="1" smtClean="0">
                <a:latin typeface="Arial" charset="0"/>
                <a:sym typeface="Wingdings" panose="05000000000000000000" pitchFamily="2" charset="2"/>
              </a:rPr>
              <a:t>Golata</a:t>
            </a:r>
            <a:r>
              <a:rPr lang="en-US" altLang="en-US" sz="2000" kern="0" dirty="0" smtClean="0">
                <a:latin typeface="Arial" charset="0"/>
                <a:sym typeface="Wingdings" panose="05000000000000000000" pitchFamily="2" charset="2"/>
              </a:rPr>
              <a:t>)</a:t>
            </a:r>
            <a:endParaRPr lang="en-US" altLang="en-US" sz="2000" kern="0" dirty="0" smtClean="0">
              <a:latin typeface="Arial" charset="0"/>
            </a:endParaRPr>
          </a:p>
          <a:p>
            <a:pPr>
              <a:lnSpc>
                <a:spcPct val="115000"/>
              </a:lnSpc>
            </a:pPr>
            <a:endParaRPr lang="en-US" altLang="en-US" sz="2000" kern="0" dirty="0" smtClean="0">
              <a:latin typeface="Arial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US" altLang="en-US" sz="2000" kern="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How much can fertility data change after revisions?</a:t>
            </a:r>
            <a:endParaRPr lang="de-DE" altLang="en-US" sz="2800" i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6106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i="1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8600" y="1143000"/>
            <a:ext cx="8610600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endParaRPr lang="en-US" altLang="en-US" sz="2000" kern="0" dirty="0" smtClean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143000"/>
            <a:ext cx="8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 smtClean="0"/>
              <a:t>Period TFR estimated before and after the 2011 Census-based adjustments for 2001-11, as published by Eurostat in Nov. 2013</a:t>
            </a:r>
            <a:endParaRPr lang="en-GB" sz="21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8400"/>
            <a:ext cx="3124200" cy="321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38400"/>
            <a:ext cx="327672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9" b="1139"/>
          <a:stretch/>
        </p:blipFill>
        <p:spPr bwMode="auto">
          <a:xfrm>
            <a:off x="3048000" y="2438400"/>
            <a:ext cx="319518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803900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/>
              <a:t>BULGARIA</a:t>
            </a:r>
            <a:endParaRPr lang="en-GB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5817513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/>
              <a:t>ROMANIA</a:t>
            </a:r>
            <a:endParaRPr lang="en-GB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5817513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/>
              <a:t>LATVIA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284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The effect on age-specific fertiltiy prior and after the revision</a:t>
            </a:r>
            <a:endParaRPr lang="de-DE" altLang="en-US" sz="2800" i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6106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i="1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8600" y="1143000"/>
            <a:ext cx="8610600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endParaRPr lang="en-US" altLang="en-US" sz="2000" kern="0" dirty="0" smtClean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143000"/>
            <a:ext cx="8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 smtClean="0"/>
              <a:t>ASFRs in 2011 estimated before and after the 2011 Census-based adjustments, as published by Eurostat in Nov. 2013</a:t>
            </a:r>
            <a:endParaRPr lang="en-GB" sz="21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24" y="1905000"/>
            <a:ext cx="4359176" cy="487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9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Revised collection of live birth data in Slovakia, 2012</a:t>
            </a:r>
            <a:endParaRPr lang="de-DE" altLang="en-US" sz="2800" i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6106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i="1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8600" y="1143000"/>
            <a:ext cx="8610600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endParaRPr lang="en-US" altLang="en-US" sz="2000" kern="0" dirty="0" smtClean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143000"/>
            <a:ext cx="8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 smtClean="0"/>
              <a:t>Data on live births to Slovak citizens that took place abroad included until 2011, excluded from 2012</a:t>
            </a:r>
            <a:endParaRPr lang="en-GB" sz="2100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6032956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/>
              <a:t>Total Fertility</a:t>
            </a:r>
            <a:endParaRPr lang="en-GB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00" y="59699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/>
              <a:t>Mean age at first birth</a:t>
            </a:r>
            <a:endParaRPr lang="en-GB" sz="2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955800"/>
            <a:ext cx="3964252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906587"/>
            <a:ext cx="4014129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463843"/>
            <a:ext cx="8001000" cy="369332"/>
          </a:xfrm>
          <a:prstGeom prst="rect">
            <a:avLst/>
          </a:prstGeom>
          <a:solidFill>
            <a:srgbClr val="C8D6FE"/>
          </a:solidFill>
        </p:spPr>
        <p:txBody>
          <a:bodyPr wrap="square" rtlCol="0">
            <a:spAutoFit/>
          </a:bodyPr>
          <a:lstStyle/>
          <a:p>
            <a:r>
              <a:rPr lang="en-GB" sz="1800" i="1" dirty="0" smtClean="0"/>
              <a:t>Data received courtesy of </a:t>
            </a:r>
            <a:r>
              <a:rPr lang="en-GB" sz="1800" i="1" dirty="0" err="1" smtClean="0"/>
              <a:t>Brano</a:t>
            </a:r>
            <a:r>
              <a:rPr lang="en-GB" sz="1800" i="1" dirty="0" smtClean="0"/>
              <a:t> </a:t>
            </a:r>
            <a:r>
              <a:rPr lang="en-GB" sz="1800" i="1" dirty="0" err="1" smtClean="0"/>
              <a:t>Sprocha</a:t>
            </a:r>
            <a:r>
              <a:rPr lang="en-GB" sz="1800" i="1" dirty="0" smtClean="0"/>
              <a:t>, INFOSTAT</a:t>
            </a:r>
            <a:endParaRPr lang="en-GB" sz="1800" i="1" dirty="0"/>
          </a:p>
        </p:txBody>
      </p:sp>
    </p:spTree>
    <p:extLst>
      <p:ext uri="{BB962C8B-B14F-4D97-AF65-F5344CB8AC3E}">
        <p14:creationId xmlns:p14="http://schemas.microsoft.com/office/powerpoint/2010/main" val="28649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Germany: Post-2011 revision of period TFRs</a:t>
            </a:r>
            <a:endParaRPr lang="de-DE" altLang="en-US" sz="2800" i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6106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i="1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8600" y="1143000"/>
            <a:ext cx="8610600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endParaRPr lang="en-US" altLang="en-US" sz="2000" kern="0" dirty="0" smtClean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143000"/>
            <a:ext cx="8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 smtClean="0"/>
              <a:t>Period TFR: biased estimates of trends &amp; levels for foreign-born women in Germany, 2001-11</a:t>
            </a:r>
            <a:endParaRPr lang="en-GB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63843"/>
            <a:ext cx="8001000" cy="369332"/>
          </a:xfrm>
          <a:prstGeom prst="rect">
            <a:avLst/>
          </a:prstGeom>
          <a:solidFill>
            <a:srgbClr val="C8D6FE"/>
          </a:solidFill>
        </p:spPr>
        <p:txBody>
          <a:bodyPr wrap="square" rtlCol="0">
            <a:spAutoFit/>
          </a:bodyPr>
          <a:lstStyle/>
          <a:p>
            <a:r>
              <a:rPr lang="en-GB" sz="1800" i="1" dirty="0" smtClean="0"/>
              <a:t>Source: </a:t>
            </a:r>
            <a:r>
              <a:rPr lang="en-GB" sz="1800" i="1" dirty="0" err="1" smtClean="0"/>
              <a:t>Statistisches</a:t>
            </a:r>
            <a:r>
              <a:rPr lang="en-GB" sz="1800" i="1" dirty="0" smtClean="0"/>
              <a:t> </a:t>
            </a:r>
            <a:r>
              <a:rPr lang="en-GB" sz="1800" i="1" dirty="0" err="1" smtClean="0"/>
              <a:t>Bundesamt</a:t>
            </a:r>
            <a:r>
              <a:rPr lang="en-GB" sz="1800" i="1" dirty="0" smtClean="0"/>
              <a:t> (</a:t>
            </a:r>
            <a:r>
              <a:rPr lang="en-GB" sz="1800" i="1" dirty="0" err="1" smtClean="0"/>
              <a:t>destatis</a:t>
            </a:r>
            <a:r>
              <a:rPr lang="en-GB" sz="1800" i="1" dirty="0" smtClean="0"/>
              <a:t>), 2015</a:t>
            </a:r>
            <a:endParaRPr lang="en-GB" sz="18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40203"/>
            <a:ext cx="4443413" cy="438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48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457200"/>
            <a:ext cx="8534400" cy="61722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1800" u="sng" dirty="0" smtClean="0">
                <a:latin typeface="Arial" charset="0"/>
              </a:rPr>
              <a:t>Governments </a:t>
            </a:r>
            <a:r>
              <a:rPr lang="en-GB" altLang="en-US" sz="1800" u="sng" dirty="0" smtClean="0">
                <a:latin typeface="Arial" charset="0"/>
              </a:rPr>
              <a:t>&amp; politicians </a:t>
            </a:r>
            <a:r>
              <a:rPr lang="en-GB" altLang="en-US" sz="1800" dirty="0" smtClean="0">
                <a:latin typeface="Arial" charset="0"/>
              </a:rPr>
              <a:t>are worried: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Jacques </a:t>
            </a:r>
            <a:r>
              <a:rPr lang="en-GB" altLang="en-US" sz="18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Chirac (1984): </a:t>
            </a:r>
            <a:r>
              <a:rPr lang="en-GB" altLang="en-US" sz="1800" dirty="0">
                <a:latin typeface="Arial" charset="0"/>
              </a:rPr>
              <a:t>“Europe faces a “demographic slump. (…) </a:t>
            </a:r>
            <a:r>
              <a:rPr lang="en-GB" altLang="en-US" sz="1800" dirty="0" smtClean="0">
                <a:latin typeface="Arial" charset="0"/>
              </a:rPr>
              <a:t>Twenty </a:t>
            </a:r>
            <a:r>
              <a:rPr lang="en-GB" altLang="en-US" sz="1800" dirty="0">
                <a:latin typeface="Arial" charset="0"/>
              </a:rPr>
              <a:t>years or so from now, our countries will be empty (…)” (</a:t>
            </a:r>
            <a:r>
              <a:rPr lang="en-GB" altLang="en-US" sz="1800" dirty="0" err="1">
                <a:latin typeface="Arial" charset="0"/>
              </a:rPr>
              <a:t>Teitelbaum</a:t>
            </a:r>
            <a:r>
              <a:rPr lang="en-GB" altLang="en-US" sz="1800" dirty="0">
                <a:latin typeface="Arial" charset="0"/>
              </a:rPr>
              <a:t>, 2000).</a:t>
            </a:r>
            <a:r>
              <a:rPr lang="cs-CZ" altLang="en-US" sz="1800" dirty="0">
                <a:latin typeface="Arial" charset="0"/>
              </a:rPr>
              <a:t> </a:t>
            </a:r>
            <a:endParaRPr lang="en-GB" altLang="en-US" sz="1800" dirty="0"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Eur. Commission, </a:t>
            </a:r>
            <a:r>
              <a:rPr lang="en-GB" altLang="en-US" sz="1800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The Green Paper </a:t>
            </a:r>
            <a:r>
              <a:rPr lang="en-GB" altLang="en-US" sz="1800" dirty="0">
                <a:latin typeface="Arial" charset="0"/>
              </a:rPr>
              <a:t>(2005): low birth rate is a “challenge for the public authorities”; “return to demographic growth” </a:t>
            </a:r>
            <a:r>
              <a:rPr lang="en-GB" altLang="en-US" sz="1800" dirty="0" smtClean="0">
                <a:latin typeface="Arial" charset="0"/>
              </a:rPr>
              <a:t>one </a:t>
            </a:r>
            <a:r>
              <a:rPr lang="en-GB" altLang="en-US" sz="1800" dirty="0">
                <a:latin typeface="Arial" charset="0"/>
              </a:rPr>
              <a:t>out of “three essential priorities</a:t>
            </a:r>
            <a:r>
              <a:rPr lang="en-GB" altLang="en-US" sz="1800" dirty="0" smtClean="0">
                <a:latin typeface="Arial" charset="0"/>
              </a:rPr>
              <a:t>”</a:t>
            </a:r>
          </a:p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GB" alt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39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Mystery upturns: solving a TFR puzzle Lithuania</a:t>
            </a:r>
            <a:endParaRPr lang="de-DE" altLang="en-US" sz="2800" i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6106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i="1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8600" y="1143000"/>
            <a:ext cx="8610600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endParaRPr lang="en-US" altLang="en-US" sz="2000" kern="0" dirty="0" smtClean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143000"/>
            <a:ext cx="80010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 smtClean="0"/>
              <a:t>TFR </a:t>
            </a:r>
            <a:r>
              <a:rPr lang="en-GB" sz="2100" dirty="0"/>
              <a:t>(2010) = </a:t>
            </a:r>
            <a:r>
              <a:rPr lang="en-GB" sz="2100" dirty="0" smtClean="0"/>
              <a:t>1.50 </a:t>
            </a:r>
            <a:r>
              <a:rPr lang="en-GB" sz="2100" dirty="0"/>
              <a:t/>
            </a:r>
            <a:br>
              <a:rPr lang="en-GB" sz="2100" dirty="0"/>
            </a:br>
            <a:r>
              <a:rPr lang="en-GB" sz="2100" dirty="0"/>
              <a:t>(includes mothers and births de facto </a:t>
            </a:r>
            <a:r>
              <a:rPr lang="en-GB" sz="2100" dirty="0" smtClean="0"/>
              <a:t>abroad, </a:t>
            </a:r>
            <a:r>
              <a:rPr lang="en-GB" sz="2100" dirty="0"/>
              <a:t>but registered as in Lithuania)</a:t>
            </a:r>
            <a:br>
              <a:rPr lang="en-GB" sz="2100" dirty="0"/>
            </a:br>
            <a:endParaRPr lang="en-GB" sz="2100" dirty="0"/>
          </a:p>
          <a:p>
            <a:r>
              <a:rPr lang="en-GB" sz="2100" dirty="0"/>
              <a:t>TFR </a:t>
            </a:r>
            <a:r>
              <a:rPr lang="en-GB" sz="2100" dirty="0" smtClean="0"/>
              <a:t>reported in 2012-13 for 2011: 1.80!!!</a:t>
            </a:r>
            <a:r>
              <a:rPr lang="en-GB" sz="2100" dirty="0"/>
              <a:t/>
            </a:r>
            <a:br>
              <a:rPr lang="en-GB" sz="2100" dirty="0"/>
            </a:br>
            <a:r>
              <a:rPr lang="en-GB" sz="2100" dirty="0" smtClean="0"/>
              <a:t>(</a:t>
            </a:r>
            <a:r>
              <a:rPr lang="en-GB" sz="2100" dirty="0"/>
              <a:t>EXCLUDES mothers abroad (due to </a:t>
            </a:r>
            <a:r>
              <a:rPr lang="en-GB" sz="2100" dirty="0" smtClean="0"/>
              <a:t>post-census </a:t>
            </a:r>
            <a:r>
              <a:rPr lang="en-GB" sz="2100" dirty="0"/>
              <a:t>correction), but INCLUDES births abroad for mothers residing abroad)</a:t>
            </a:r>
          </a:p>
          <a:p>
            <a:endParaRPr lang="en-GB" sz="2100" dirty="0"/>
          </a:p>
          <a:p>
            <a:r>
              <a:rPr lang="en-GB" sz="2100" dirty="0" smtClean="0"/>
              <a:t>After the </a:t>
            </a:r>
            <a:r>
              <a:rPr lang="en-GB" sz="2100" dirty="0"/>
              <a:t>correction (exclusion of births to mothers abroad) TFR (2011)=1.55</a:t>
            </a:r>
            <a:br>
              <a:rPr lang="en-GB" sz="2100" dirty="0"/>
            </a:br>
            <a:endParaRPr lang="en-GB" sz="2100" dirty="0"/>
          </a:p>
          <a:p>
            <a:r>
              <a:rPr lang="en-GB" sz="2100" dirty="0"/>
              <a:t>Identification of status of mothers’ residential status using </a:t>
            </a:r>
            <a:r>
              <a:rPr lang="en-GB" sz="2100" dirty="0" smtClean="0"/>
              <a:t>registers: </a:t>
            </a:r>
            <a:r>
              <a:rPr lang="en-GB" sz="2100" i="1" dirty="0" smtClean="0"/>
              <a:t>Central </a:t>
            </a:r>
            <a:r>
              <a:rPr lang="en-GB" sz="2100" i="1" dirty="0"/>
              <a:t>Population </a:t>
            </a:r>
            <a:r>
              <a:rPr lang="en-GB" sz="2100" i="1" dirty="0" smtClean="0"/>
              <a:t>Register, Social </a:t>
            </a:r>
            <a:r>
              <a:rPr lang="en-GB" sz="2100" i="1" dirty="0"/>
              <a:t>Security </a:t>
            </a:r>
            <a:r>
              <a:rPr lang="en-GB" sz="2100" i="1" dirty="0" smtClean="0"/>
              <a:t>Register,</a:t>
            </a:r>
            <a:r>
              <a:rPr lang="en-GB" sz="2100" i="1" dirty="0"/>
              <a:t/>
            </a:r>
            <a:br>
              <a:rPr lang="en-GB" sz="2100" i="1" dirty="0"/>
            </a:br>
            <a:r>
              <a:rPr lang="en-GB" sz="2100" i="1" dirty="0"/>
              <a:t>Health Insurance </a:t>
            </a:r>
            <a:r>
              <a:rPr lang="en-GB" sz="2100" i="1" dirty="0" smtClean="0"/>
              <a:t>Register, Tax Register</a:t>
            </a:r>
            <a:endParaRPr lang="en-GB" sz="2100" i="1" dirty="0"/>
          </a:p>
          <a:p>
            <a:endParaRPr lang="en-GB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278720"/>
            <a:ext cx="8001000" cy="369332"/>
          </a:xfrm>
          <a:prstGeom prst="rect">
            <a:avLst/>
          </a:prstGeom>
          <a:solidFill>
            <a:srgbClr val="C8D6FE"/>
          </a:solidFill>
        </p:spPr>
        <p:txBody>
          <a:bodyPr wrap="square" rtlCol="0">
            <a:spAutoFit/>
          </a:bodyPr>
          <a:lstStyle/>
          <a:p>
            <a:r>
              <a:rPr lang="en-GB" sz="1800" i="1" dirty="0" smtClean="0"/>
              <a:t>Based on slide and information provided by Domantas </a:t>
            </a:r>
            <a:r>
              <a:rPr lang="en-GB" sz="1800" i="1" dirty="0" err="1" smtClean="0"/>
              <a:t>Jasilionis</a:t>
            </a:r>
            <a:r>
              <a:rPr lang="en-GB" sz="1800" i="1" dirty="0" smtClean="0"/>
              <a:t>, MPIDR</a:t>
            </a:r>
            <a:endParaRPr lang="en-GB" sz="1800" i="1" dirty="0"/>
          </a:p>
        </p:txBody>
      </p:sp>
    </p:spTree>
    <p:extLst>
      <p:ext uri="{BB962C8B-B14F-4D97-AF65-F5344CB8AC3E}">
        <p14:creationId xmlns:p14="http://schemas.microsoft.com/office/powerpoint/2010/main" val="340720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Where is the lowest period fertility in Europe?</a:t>
            </a:r>
            <a:endParaRPr lang="de-DE" altLang="en-US" sz="2800" i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6106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i="1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8600" y="1143000"/>
            <a:ext cx="8610600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endParaRPr lang="en-US" altLang="en-US" sz="2000" kern="0" dirty="0" smtClean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82296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Some of the bottom-five ranking countries in period TFR in Europe: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TFR estimated for Bosnia &amp; Herzegovina (2011): 1.21 (</a:t>
            </a:r>
            <a:r>
              <a:rPr lang="en-GB" sz="2200" i="1" dirty="0" err="1" smtClean="0"/>
              <a:t>BiH</a:t>
            </a:r>
            <a:r>
              <a:rPr lang="en-GB" sz="2200" i="1" dirty="0" smtClean="0"/>
              <a:t> Demography YBK 2013</a:t>
            </a:r>
            <a:r>
              <a:rPr lang="en-GB" sz="2200" dirty="0" smtClean="0"/>
              <a:t>); Poland (2013): 1.29 (</a:t>
            </a:r>
            <a:r>
              <a:rPr lang="en-GB" sz="2200" i="1" dirty="0" smtClean="0"/>
              <a:t>EUROSTAT)</a:t>
            </a:r>
            <a:r>
              <a:rPr lang="en-GB" sz="2200" dirty="0" smtClean="0"/>
              <a:t>; Moldova (2012): 1.26 (</a:t>
            </a:r>
            <a:r>
              <a:rPr lang="en-GB" sz="2200" i="1" dirty="0" smtClean="0"/>
              <a:t>EUROSTAT</a:t>
            </a:r>
            <a:r>
              <a:rPr lang="en-GB" sz="22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Probably an artefact of inflated population estimates, not adjusted for outmigration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Esp. in </a:t>
            </a:r>
            <a:r>
              <a:rPr lang="en-GB" sz="2200" dirty="0" err="1" smtClean="0"/>
              <a:t>BiH</a:t>
            </a:r>
            <a:r>
              <a:rPr lang="en-GB" sz="2200" dirty="0" smtClean="0"/>
              <a:t> &amp; </a:t>
            </a:r>
            <a:r>
              <a:rPr lang="en-GB" sz="2200" dirty="0" err="1" smtClean="0"/>
              <a:t>Mol</a:t>
            </a:r>
            <a:r>
              <a:rPr lang="en-GB" sz="2200" dirty="0" smtClean="0"/>
              <a:t> the actual population size difficult to establish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307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76400"/>
            <a:ext cx="8153400" cy="2667000"/>
          </a:xfrm>
        </p:spPr>
        <p:txBody>
          <a:bodyPr/>
          <a:lstStyle/>
          <a:p>
            <a:pPr algn="ctr" eaLnBrk="1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GB" altLang="en-US" sz="3600" dirty="0" smtClean="0">
                <a:solidFill>
                  <a:srgbClr val="000066"/>
                </a:solidFill>
                <a:latin typeface="Arial" charset="0"/>
              </a:rPr>
              <a:t>The contribution of migrants to </a:t>
            </a:r>
            <a:r>
              <a:rPr lang="en-GB" altLang="en-US" sz="3600" dirty="0">
                <a:solidFill>
                  <a:srgbClr val="000066"/>
                </a:solidFill>
                <a:latin typeface="Arial" charset="0"/>
              </a:rPr>
              <a:t>births and fertility in Europe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5334000"/>
            <a:ext cx="8724900" cy="363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105000"/>
              </a:lnSpc>
              <a:spcBef>
                <a:spcPct val="15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1800" dirty="0" smtClean="0"/>
              <a:t>	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48865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Stylised facts...and reality</a:t>
            </a:r>
            <a:endParaRPr lang="de-DE" altLang="en-US" sz="2800" i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6106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i="1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8600" y="1143000"/>
            <a:ext cx="8610600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endParaRPr lang="en-US" altLang="en-US" sz="2000" kern="0" dirty="0" smtClean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8229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i="1" dirty="0" smtClean="0"/>
              <a:t>Considerably higher fertility than “native” women?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i="1" dirty="0" smtClean="0"/>
              <a:t>Above-replacement fertility?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i="1" dirty="0" smtClean="0"/>
              <a:t>Migrants (partly) driving the TFR increase in the early 2000s?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i="1" dirty="0" smtClean="0"/>
              <a:t>High fertility of women from Muslim countries?</a:t>
            </a:r>
          </a:p>
          <a:p>
            <a:endParaRPr lang="en-GB" dirty="0"/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Mixed evidence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4731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Stylised facts...and reality</a:t>
            </a:r>
            <a:endParaRPr lang="de-DE" altLang="en-US" sz="2800" i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6106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i="1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8600" y="1143000"/>
            <a:ext cx="8610600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endParaRPr lang="en-US" altLang="en-US" sz="2000" kern="0" dirty="0" smtClean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82296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i="1" dirty="0" smtClean="0"/>
              <a:t>Considerably higher fertility than “native” women?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i="1" dirty="0" smtClean="0"/>
              <a:t>Above-replacement fertility?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i="1" dirty="0" smtClean="0"/>
              <a:t>Migrants (partly) driving the TFR increase in the early 2000s?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i="1" dirty="0" smtClean="0"/>
              <a:t>High fertility of women from Muslim countries?</a:t>
            </a:r>
          </a:p>
          <a:p>
            <a:endParaRPr lang="en-GB" dirty="0"/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Mixed evidence</a:t>
            </a:r>
          </a:p>
          <a:p>
            <a:endParaRPr lang="en-GB" dirty="0" smtClean="0"/>
          </a:p>
          <a:p>
            <a:pPr marL="342900" indent="-342900">
              <a:buFont typeface="Wingdings" pitchFamily="2" charset="2"/>
              <a:buChar char="à"/>
            </a:pPr>
            <a:r>
              <a:rPr lang="en-GB" sz="2200" dirty="0" smtClean="0">
                <a:sym typeface="Wingdings" panose="05000000000000000000" pitchFamily="2" charset="2"/>
              </a:rPr>
              <a:t>Data issues; data quality, population estimates, migrants vs. foreign citizens (also DE data)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GB" sz="2200" dirty="0" smtClean="0">
                <a:sym typeface="Wingdings" panose="05000000000000000000" pitchFamily="2" charset="2"/>
              </a:rPr>
              <a:t>Group heterogeneity: vast differences between migrant groups 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GB" sz="2200" dirty="0" smtClean="0">
                <a:sym typeface="Wingdings" panose="05000000000000000000" pitchFamily="2" charset="2"/>
              </a:rPr>
              <a:t>TFR by country of origin: specific “tempo effect” linked to elevated fertility after arrival (e.g., </a:t>
            </a:r>
            <a:r>
              <a:rPr lang="en-GB" sz="2200" dirty="0" err="1" smtClean="0">
                <a:sym typeface="Wingdings" panose="05000000000000000000" pitchFamily="2" charset="2"/>
              </a:rPr>
              <a:t>Andersson</a:t>
            </a:r>
            <a:r>
              <a:rPr lang="en-GB" sz="2200" dirty="0" smtClean="0">
                <a:sym typeface="Wingdings" panose="05000000000000000000" pitchFamily="2" charset="2"/>
              </a:rPr>
              <a:t> 2004)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GB" sz="2200" dirty="0" smtClean="0">
                <a:sym typeface="Wingdings" panose="05000000000000000000" pitchFamily="2" charset="2"/>
              </a:rPr>
              <a:t>Need to distinguish migrants’ net contribution to the TFR and their contribution to the number of births</a:t>
            </a:r>
          </a:p>
          <a:p>
            <a:pPr marL="342900" indent="-342900">
              <a:buFont typeface="Wingdings" pitchFamily="2" charset="2"/>
              <a:buChar char="à"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668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Updates of recent trends in migrants‘ fertility in Europe</a:t>
            </a:r>
            <a:endParaRPr lang="de-DE" altLang="en-US" sz="2800" i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6106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i="1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8600" y="1143000"/>
            <a:ext cx="8610600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endParaRPr lang="en-US" altLang="en-US" sz="2000" kern="0" dirty="0" smtClean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Data based on Eurostat and national statistical offices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Period through 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(Mostly) pertaining to women born abroad vs. those born in the country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Looking at both fertility rates &amp; shares of births to foreign-born women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Computed for European Fertility Datasheet 2015 </a:t>
            </a: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7864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410200"/>
            <a:ext cx="8610600" cy="1143000"/>
          </a:xfrm>
        </p:spPr>
        <p:txBody>
          <a:bodyPr/>
          <a:lstStyle/>
          <a:p>
            <a:pPr algn="l" eaLnBrk="1" hangingPunct="1"/>
            <a:r>
              <a:rPr lang="de-DE" altLang="en-US" sz="2200" dirty="0" smtClean="0">
                <a:solidFill>
                  <a:srgbClr val="000099"/>
                </a:solidFill>
                <a:latin typeface="Arial" charset="0"/>
              </a:rPr>
              <a:t/>
            </a:r>
            <a:br>
              <a:rPr lang="de-DE" altLang="en-US" sz="2200" dirty="0" smtClean="0">
                <a:solidFill>
                  <a:srgbClr val="000099"/>
                </a:solidFill>
                <a:latin typeface="Arial" charset="0"/>
              </a:rPr>
            </a:br>
            <a:r>
              <a:rPr lang="de-DE" altLang="en-US" sz="2800" dirty="0" smtClean="0">
                <a:solidFill>
                  <a:srgbClr val="C00000"/>
                </a:solidFill>
                <a:latin typeface="Arial" charset="0"/>
              </a:rPr>
              <a:t>www.fertilitydatasheet.org </a:t>
            </a:r>
            <a:endParaRPr lang="de-DE" altLang="en-US" sz="1700" dirty="0" smtClean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418078"/>
            <a:ext cx="6886575" cy="491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42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Key findings</a:t>
            </a:r>
            <a:endParaRPr lang="de-DE" altLang="en-US" sz="2800" i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6106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i="1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8600" y="1143000"/>
            <a:ext cx="8610600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endParaRPr lang="en-US" altLang="en-US" sz="2000" kern="0" dirty="0" smtClean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dirty="0" smtClean="0"/>
              <a:t>Continuing convergence between fertility of “native” and migrant women in most countries (but: data issues in DE and elsewhere)</a:t>
            </a:r>
          </a:p>
          <a:p>
            <a:pPr marL="457200" indent="-457200">
              <a:buAutoNum type="arabicPeriod"/>
            </a:pPr>
            <a:r>
              <a:rPr lang="en-GB" dirty="0" smtClean="0"/>
              <a:t>Accelerated decline in migrants’ fertility during the recession period after 2008</a:t>
            </a:r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6005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139"/>
            <a:ext cx="9088508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3962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088510" cy="591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71800" y="6411436"/>
            <a:ext cx="4254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16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de-DE" altLang="en-US" sz="1600" dirty="0" smtClean="0">
                <a:solidFill>
                  <a:schemeClr val="bg1">
                    <a:lumMod val="65000"/>
                  </a:schemeClr>
                </a:solidFill>
              </a:rPr>
              <a:t>ource</a:t>
            </a:r>
            <a:r>
              <a:rPr lang="de-DE" altLang="en-US" sz="160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de-DE" altLang="en-US" sz="1600" i="1" dirty="0">
                <a:solidFill>
                  <a:schemeClr val="bg1">
                    <a:lumMod val="65000"/>
                  </a:schemeClr>
                </a:solidFill>
              </a:rPr>
              <a:t>European Fertility Data Sheet </a:t>
            </a:r>
            <a:r>
              <a:rPr lang="de-DE" altLang="en-US" sz="1600" dirty="0">
                <a:solidFill>
                  <a:schemeClr val="bg1">
                    <a:lumMod val="65000"/>
                  </a:schemeClr>
                </a:solidFill>
              </a:rPr>
              <a:t>2015 </a:t>
            </a:r>
            <a:endParaRPr lang="en-GB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0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457200"/>
            <a:ext cx="8534400" cy="61722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1800" u="sng" dirty="0" smtClean="0">
                <a:latin typeface="Arial" charset="0"/>
              </a:rPr>
              <a:t>Governments </a:t>
            </a:r>
            <a:r>
              <a:rPr lang="en-GB" altLang="en-US" sz="1800" u="sng" dirty="0" smtClean="0">
                <a:latin typeface="Arial" charset="0"/>
              </a:rPr>
              <a:t>&amp; politicians </a:t>
            </a:r>
            <a:r>
              <a:rPr lang="en-GB" altLang="en-US" sz="1800" dirty="0" smtClean="0">
                <a:latin typeface="Arial" charset="0"/>
              </a:rPr>
              <a:t>are worried: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Jacques </a:t>
            </a:r>
            <a:r>
              <a:rPr lang="en-GB" altLang="en-US" sz="18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Chirac (1984): </a:t>
            </a:r>
            <a:r>
              <a:rPr lang="en-GB" altLang="en-US" sz="1800" dirty="0">
                <a:latin typeface="Arial" charset="0"/>
              </a:rPr>
              <a:t>“Europe faces a “demographic slump. (…) </a:t>
            </a:r>
            <a:r>
              <a:rPr lang="en-GB" altLang="en-US" sz="1800" dirty="0" smtClean="0">
                <a:latin typeface="Arial" charset="0"/>
              </a:rPr>
              <a:t>Twenty </a:t>
            </a:r>
            <a:r>
              <a:rPr lang="en-GB" altLang="en-US" sz="1800" dirty="0">
                <a:latin typeface="Arial" charset="0"/>
              </a:rPr>
              <a:t>years or so from now, our countries will be empty (…)” (</a:t>
            </a:r>
            <a:r>
              <a:rPr lang="en-GB" altLang="en-US" sz="1800" dirty="0" err="1">
                <a:latin typeface="Arial" charset="0"/>
              </a:rPr>
              <a:t>Teitelbaum</a:t>
            </a:r>
            <a:r>
              <a:rPr lang="en-GB" altLang="en-US" sz="1800" dirty="0">
                <a:latin typeface="Arial" charset="0"/>
              </a:rPr>
              <a:t>, 2000).</a:t>
            </a:r>
            <a:r>
              <a:rPr lang="cs-CZ" altLang="en-US" sz="1800" dirty="0">
                <a:latin typeface="Arial" charset="0"/>
              </a:rPr>
              <a:t> </a:t>
            </a:r>
            <a:endParaRPr lang="en-GB" altLang="en-US" sz="1800" dirty="0"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Eur. Commission, </a:t>
            </a:r>
            <a:r>
              <a:rPr lang="en-GB" altLang="en-US" sz="1800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The Green Paper </a:t>
            </a:r>
            <a:r>
              <a:rPr lang="en-GB" altLang="en-US" sz="1800" dirty="0">
                <a:latin typeface="Arial" charset="0"/>
              </a:rPr>
              <a:t>(2005): low birth rate is a “challenge for the public authorities”; “return to demographic growth” </a:t>
            </a:r>
            <a:r>
              <a:rPr lang="en-GB" altLang="en-US" sz="1800" dirty="0" smtClean="0">
                <a:latin typeface="Arial" charset="0"/>
              </a:rPr>
              <a:t>one </a:t>
            </a:r>
            <a:r>
              <a:rPr lang="en-GB" altLang="en-US" sz="1800" dirty="0">
                <a:latin typeface="Arial" charset="0"/>
              </a:rPr>
              <a:t>out of “three essential priorities</a:t>
            </a:r>
            <a:r>
              <a:rPr lang="en-GB" altLang="en-US" sz="1800" dirty="0" smtClean="0">
                <a:latin typeface="Arial" charset="0"/>
              </a:rPr>
              <a:t>”</a:t>
            </a:r>
          </a:p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GB" altLang="en-US" sz="1200" dirty="0"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1800" u="sng" dirty="0" smtClean="0">
                <a:latin typeface="Arial" charset="0"/>
              </a:rPr>
              <a:t>Demographers and economists </a:t>
            </a:r>
            <a:r>
              <a:rPr lang="en-GB" altLang="en-US" sz="1800" dirty="0" smtClean="0">
                <a:latin typeface="Arial" charset="0"/>
              </a:rPr>
              <a:t>are worried:</a:t>
            </a:r>
            <a:endParaRPr lang="en-GB" altLang="en-US" sz="1800" dirty="0"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J</a:t>
            </a:r>
            <a:r>
              <a:rPr lang="en-GB" altLang="en-US" sz="18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. C. Chesnais (2001):</a:t>
            </a:r>
            <a:r>
              <a:rPr lang="en-GB" altLang="en-US" sz="1800" dirty="0">
                <a:latin typeface="Arial" charset="0"/>
              </a:rPr>
              <a:t> population implosion in the 21st century may be </a:t>
            </a:r>
            <a:r>
              <a:rPr lang="en-GB" altLang="en-US" sz="1800" dirty="0" smtClean="0">
                <a:latin typeface="Arial" charset="0"/>
              </a:rPr>
              <a:t>particularly </a:t>
            </a:r>
            <a:r>
              <a:rPr lang="en-GB" altLang="en-US" sz="1800" dirty="0">
                <a:latin typeface="Arial" charset="0"/>
              </a:rPr>
              <a:t>pronounced in </a:t>
            </a:r>
            <a:r>
              <a:rPr lang="en-GB" altLang="en-US" sz="1800" dirty="0" smtClean="0">
                <a:latin typeface="Arial" charset="0"/>
              </a:rPr>
              <a:t>Europe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18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David S. </a:t>
            </a:r>
            <a:r>
              <a:rPr lang="en-GB" altLang="en-US" sz="18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Reher</a:t>
            </a:r>
            <a:r>
              <a:rPr lang="en-GB" altLang="en-US" sz="18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(2007):</a:t>
            </a:r>
            <a:r>
              <a:rPr lang="en-GB" altLang="en-US" sz="1800" dirty="0">
                <a:latin typeface="Arial" charset="0"/>
              </a:rPr>
              <a:t> Extremely low fertility “has been around for too long”… 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Pritchett and </a:t>
            </a:r>
            <a:r>
              <a:rPr lang="en-US" altLang="en-US" sz="1800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Viarengo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(2012: 55): </a:t>
            </a:r>
            <a:r>
              <a:rPr lang="en-US" altLang="en-US" sz="1800" dirty="0" smtClean="0">
                <a:latin typeface="Arial" charset="0"/>
              </a:rPr>
              <a:t>Large parts of Europe committing “gradual demographic suicide</a:t>
            </a:r>
            <a:r>
              <a:rPr lang="en-US" altLang="en-US" sz="1800" dirty="0" smtClean="0">
                <a:latin typeface="Arial" charset="0"/>
              </a:rPr>
              <a:t>”</a:t>
            </a:r>
          </a:p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GB" alt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08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Key findings</a:t>
            </a:r>
            <a:endParaRPr lang="de-DE" altLang="en-US" sz="2800" i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6106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i="1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8600" y="1143000"/>
            <a:ext cx="8610600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endParaRPr lang="en-US" altLang="en-US" sz="2000" kern="0" dirty="0" smtClean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Continuing convergence between fertility of “native” and migrant women in most countries (but: data issues in DE and elsewhere)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Accelerated decline in migrants’ fertility during the recession period after 2008</a:t>
            </a:r>
          </a:p>
          <a:p>
            <a:pPr marL="457200" indent="-457200">
              <a:buAutoNum type="arabicPeriod"/>
            </a:pPr>
            <a:r>
              <a:rPr lang="en-GB" dirty="0" smtClean="0"/>
              <a:t>Migrants gave only a slight “boost” to the period TFR in most countries, up to 0.10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441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Key findings</a:t>
            </a:r>
            <a:endParaRPr lang="de-DE" altLang="en-US" sz="2800" i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6106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i="1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8600" y="1143000"/>
            <a:ext cx="8610600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endParaRPr lang="en-US" altLang="en-US" sz="2000" kern="0" dirty="0" smtClean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822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Continuing convergence between fertility of “native” and migrant women in most countries (but: data issues in DE and elsewhere)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Accelerated decline in migrants’ fertility during the recession period after 2008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Migrants gave only a slight “boost” to the period TFR in most countries, up to 0.10</a:t>
            </a:r>
          </a:p>
          <a:p>
            <a:pPr marL="457200" indent="-457200">
              <a:buAutoNum type="arabicPeriod"/>
            </a:pPr>
            <a:r>
              <a:rPr lang="en-GB" dirty="0" smtClean="0"/>
              <a:t>Migrants have a sizeable (and rising) contribution to the total number of live births in most of Western, Southern and Northern Europe</a:t>
            </a:r>
          </a:p>
          <a:p>
            <a:pPr marL="457200" indent="-457200">
              <a:buAutoNum type="arabicPeriod"/>
            </a:pPr>
            <a:r>
              <a:rPr lang="en-GB" dirty="0" smtClean="0"/>
              <a:t>Continuing East-West divides: very small share of migrant women on population and births in most of Central &amp; Eastern Europe</a:t>
            </a:r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488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3820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i="1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8600" y="1219200"/>
            <a:ext cx="8610600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buFontTx/>
              <a:buNone/>
            </a:pPr>
            <a:endParaRPr lang="en-US" altLang="en-US" sz="2000" kern="0" dirty="0" smtClean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18434" name="Picture 2" descr="C:\Tomas_Documents_WORK\ERC_Starting grant_2011\Fertility Datasheet 2015\Web version\MAPS\3_map_share_foreign_births_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5515308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01108" y="4572000"/>
            <a:ext cx="28666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18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de-DE" altLang="en-US" sz="1800" dirty="0" smtClean="0">
                <a:solidFill>
                  <a:schemeClr val="bg1">
                    <a:lumMod val="65000"/>
                  </a:schemeClr>
                </a:solidFill>
              </a:rPr>
              <a:t>ource</a:t>
            </a:r>
            <a:r>
              <a:rPr lang="de-DE" altLang="en-US" sz="180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de-DE" altLang="en-US" sz="1800" i="1" dirty="0">
                <a:solidFill>
                  <a:schemeClr val="bg1">
                    <a:lumMod val="65000"/>
                  </a:schemeClr>
                </a:solidFill>
              </a:rPr>
              <a:t>European Fertility Data Sheet </a:t>
            </a:r>
            <a:r>
              <a:rPr lang="de-DE" altLang="en-US" sz="1800" dirty="0" smtClean="0">
                <a:solidFill>
                  <a:schemeClr val="bg1">
                    <a:lumMod val="65000"/>
                  </a:schemeClr>
                </a:solidFill>
              </a:rPr>
              <a:t>2015, online maps available from 2 December 2015 at www.fertilitydatasheet.org </a:t>
            </a:r>
            <a:endParaRPr lang="en-GB" sz="1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5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76400"/>
            <a:ext cx="8153400" cy="2667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e-DE" altLang="en-US" sz="3600" dirty="0" smtClean="0">
                <a:solidFill>
                  <a:srgbClr val="000099"/>
                </a:solidFill>
                <a:latin typeface="Arial" charset="0"/>
              </a:rPr>
              <a:t>Measuring population replacement: Combinig fertility &amp; migration</a:t>
            </a:r>
            <a:endParaRPr lang="de-DE" altLang="en-US" sz="3600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5334000"/>
            <a:ext cx="8724900" cy="944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105000"/>
              </a:lnSpc>
              <a:spcBef>
                <a:spcPct val="15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1800" dirty="0" smtClean="0"/>
              <a:t>	Parts </a:t>
            </a:r>
            <a:r>
              <a:rPr lang="en-GB" altLang="en-US" sz="1800" dirty="0"/>
              <a:t>based on Wilson, Sobotka, Williamson and Boyle. 2013. “</a:t>
            </a:r>
            <a:r>
              <a:rPr lang="en-US" altLang="en-US" sz="1800" dirty="0"/>
              <a:t>Migration and Intergenerational Replacement in Europe</a:t>
            </a:r>
            <a:r>
              <a:rPr lang="en-GB" altLang="en-US" sz="1800" dirty="0"/>
              <a:t>” </a:t>
            </a:r>
            <a:r>
              <a:rPr lang="en-GB" altLang="en-US" sz="1800" i="1" dirty="0"/>
              <a:t>Population and Development Review </a:t>
            </a:r>
            <a:r>
              <a:rPr lang="en-GB" altLang="en-US" sz="1800" dirty="0"/>
              <a:t>39(1): 131-157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2239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Why interest in population replacement? </a:t>
            </a:r>
            <a:endParaRPr lang="de-DE" altLang="en-US" sz="2800" i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715000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200" dirty="0">
                <a:solidFill>
                  <a:srgbClr val="000066"/>
                </a:solidFill>
                <a:latin typeface="Arial" charset="0"/>
              </a:rPr>
              <a:t>The ideals of reaching a stationary population with fixed size and/or age distribution or achieving long-term equilibrium between fertility and mortality strongly ingrained in demographic </a:t>
            </a:r>
            <a:r>
              <a:rPr lang="en-GB" altLang="en-US" sz="2200" dirty="0" smtClean="0">
                <a:solidFill>
                  <a:srgbClr val="000066"/>
                </a:solidFill>
                <a:latin typeface="Arial" charset="0"/>
              </a:rPr>
              <a:t>thinking</a:t>
            </a:r>
          </a:p>
          <a:p>
            <a:pPr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GB" altLang="en-US" sz="2200" dirty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GB" altLang="en-US" sz="2000" dirty="0">
                <a:latin typeface="Arial" charset="0"/>
              </a:rPr>
              <a:t>Renewed interest in the role of migration and its possible role in counterbalancing low fertility in rich countries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Ø"/>
            </a:pPr>
            <a:r>
              <a:rPr lang="en-GB" altLang="en-US" sz="1800" i="1" dirty="0">
                <a:latin typeface="Arial" charset="0"/>
              </a:rPr>
              <a:t>Replacement migration</a:t>
            </a:r>
            <a:r>
              <a:rPr lang="en-GB" altLang="en-US" sz="1800" dirty="0">
                <a:latin typeface="Arial" charset="0"/>
              </a:rPr>
              <a:t> (UN 2001, </a:t>
            </a:r>
            <a:r>
              <a:rPr lang="en-GB" altLang="en-US" sz="1800" dirty="0" err="1">
                <a:latin typeface="Arial" charset="0"/>
              </a:rPr>
              <a:t>Lesthaeghe</a:t>
            </a:r>
            <a:r>
              <a:rPr lang="en-GB" altLang="en-US" sz="1800" dirty="0">
                <a:latin typeface="Arial" charset="0"/>
              </a:rPr>
              <a:t> 2000)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Ø"/>
            </a:pPr>
            <a:r>
              <a:rPr lang="en-GB" altLang="en-US" sz="1800" i="1" dirty="0">
                <a:latin typeface="Arial" charset="0"/>
              </a:rPr>
              <a:t>Homeostasis</a:t>
            </a:r>
            <a:r>
              <a:rPr lang="en-GB" altLang="en-US" sz="1800" dirty="0">
                <a:latin typeface="Arial" charset="0"/>
              </a:rPr>
              <a:t> (</a:t>
            </a:r>
            <a:r>
              <a:rPr lang="en-GB" altLang="en-US" sz="1800" dirty="0" err="1">
                <a:latin typeface="Arial" charset="0"/>
              </a:rPr>
              <a:t>Billari</a:t>
            </a:r>
            <a:r>
              <a:rPr lang="en-GB" altLang="en-US" sz="1800" dirty="0">
                <a:latin typeface="Arial" charset="0"/>
              </a:rPr>
              <a:t> and </a:t>
            </a:r>
            <a:r>
              <a:rPr lang="en-GB" altLang="en-US" sz="1800" dirty="0" err="1">
                <a:latin typeface="Arial" charset="0"/>
              </a:rPr>
              <a:t>Dalla</a:t>
            </a:r>
            <a:r>
              <a:rPr lang="en-GB" altLang="en-US" sz="1800" dirty="0">
                <a:latin typeface="Arial" charset="0"/>
              </a:rPr>
              <a:t> </a:t>
            </a:r>
            <a:r>
              <a:rPr lang="en-GB" altLang="en-US" sz="1800" dirty="0" err="1">
                <a:latin typeface="Arial" charset="0"/>
              </a:rPr>
              <a:t>Zuanna</a:t>
            </a:r>
            <a:r>
              <a:rPr lang="en-GB" altLang="en-US" sz="1800" dirty="0">
                <a:latin typeface="Arial" charset="0"/>
              </a:rPr>
              <a:t> 2012)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Ø"/>
            </a:pPr>
            <a:r>
              <a:rPr lang="en-GB" altLang="en-US" sz="1800" dirty="0" smtClean="0">
                <a:latin typeface="Arial" charset="0"/>
              </a:rPr>
              <a:t>New </a:t>
            </a:r>
            <a:r>
              <a:rPr lang="en-GB" altLang="en-US" sz="1800" dirty="0">
                <a:latin typeface="Arial" charset="0"/>
              </a:rPr>
              <a:t>look at </a:t>
            </a:r>
            <a:r>
              <a:rPr lang="en-GB" altLang="en-US" sz="1800" i="1" dirty="0">
                <a:latin typeface="Arial" charset="0"/>
              </a:rPr>
              <a:t>intergenerational replacement</a:t>
            </a:r>
            <a:r>
              <a:rPr lang="en-GB" altLang="en-US" sz="1800" dirty="0">
                <a:latin typeface="Arial" charset="0"/>
              </a:rPr>
              <a:t>: Methods and indicators that account for the role of migration </a:t>
            </a:r>
            <a:endParaRPr lang="en-GB" altLang="en-US" sz="1800" dirty="0" smtClean="0">
              <a:latin typeface="Arial" charset="0"/>
            </a:endParaRPr>
          </a:p>
          <a:p>
            <a:pPr marL="457200" lvl="1" indent="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GB" altLang="en-US" sz="1800" dirty="0">
              <a:latin typeface="Arial" charset="0"/>
            </a:endParaRPr>
          </a:p>
          <a:p>
            <a:pPr lvl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1600" dirty="0">
                <a:solidFill>
                  <a:srgbClr val="000099"/>
                </a:solidFill>
                <a:latin typeface="Arial" charset="0"/>
              </a:rPr>
              <a:t>	</a:t>
            </a:r>
            <a:r>
              <a:rPr lang="en-GB" altLang="en-US" sz="1800" i="1" dirty="0" err="1">
                <a:solidFill>
                  <a:srgbClr val="000099"/>
                </a:solidFill>
                <a:latin typeface="Arial" charset="0"/>
              </a:rPr>
              <a:t>Calot</a:t>
            </a:r>
            <a:r>
              <a:rPr lang="en-GB" altLang="en-US" sz="1800" i="1" dirty="0">
                <a:solidFill>
                  <a:srgbClr val="000099"/>
                </a:solidFill>
                <a:latin typeface="Arial" charset="0"/>
              </a:rPr>
              <a:t> and </a:t>
            </a:r>
            <a:r>
              <a:rPr lang="en-GB" altLang="en-US" sz="1800" i="1" dirty="0" err="1">
                <a:solidFill>
                  <a:srgbClr val="000099"/>
                </a:solidFill>
                <a:latin typeface="Arial" charset="0"/>
              </a:rPr>
              <a:t>Sardon</a:t>
            </a:r>
            <a:r>
              <a:rPr lang="en-GB" altLang="en-US" sz="1800" i="1" dirty="0">
                <a:solidFill>
                  <a:srgbClr val="000099"/>
                </a:solidFill>
                <a:latin typeface="Arial" charset="0"/>
              </a:rPr>
              <a:t> 2001, Ortega and del Rey </a:t>
            </a:r>
            <a:r>
              <a:rPr lang="en-GB" altLang="en-US" sz="1800" i="1" dirty="0" err="1">
                <a:solidFill>
                  <a:srgbClr val="000099"/>
                </a:solidFill>
                <a:latin typeface="Arial" charset="0"/>
              </a:rPr>
              <a:t>Poveda</a:t>
            </a:r>
            <a:r>
              <a:rPr lang="en-GB" altLang="en-US" sz="1800" i="1" dirty="0">
                <a:solidFill>
                  <a:srgbClr val="000099"/>
                </a:solidFill>
                <a:latin typeface="Arial" charset="0"/>
              </a:rPr>
              <a:t> 2007, del Rey </a:t>
            </a:r>
            <a:r>
              <a:rPr lang="en-GB" altLang="en-US" sz="1800" i="1" dirty="0" err="1">
                <a:solidFill>
                  <a:srgbClr val="000099"/>
                </a:solidFill>
                <a:latin typeface="Arial" charset="0"/>
              </a:rPr>
              <a:t>Poveda</a:t>
            </a:r>
            <a:r>
              <a:rPr lang="en-GB" altLang="en-US" sz="1800" i="1" dirty="0">
                <a:solidFill>
                  <a:srgbClr val="000099"/>
                </a:solidFill>
                <a:latin typeface="Arial" charset="0"/>
              </a:rPr>
              <a:t> and </a:t>
            </a:r>
            <a:r>
              <a:rPr lang="en-GB" altLang="en-US" sz="1800" i="1" dirty="0" err="1">
                <a:solidFill>
                  <a:srgbClr val="000099"/>
                </a:solidFill>
                <a:latin typeface="Arial" charset="0"/>
              </a:rPr>
              <a:t>Cebrán-Villar</a:t>
            </a:r>
            <a:r>
              <a:rPr lang="en-GB" altLang="en-US" sz="1800" i="1" dirty="0">
                <a:solidFill>
                  <a:srgbClr val="000099"/>
                </a:solidFill>
                <a:latin typeface="Arial" charset="0"/>
              </a:rPr>
              <a:t> 2010;</a:t>
            </a:r>
            <a:r>
              <a:rPr lang="cs-CZ" altLang="en-US" sz="1800" i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GB" altLang="en-US" sz="1800" i="1" dirty="0">
                <a:solidFill>
                  <a:srgbClr val="000099"/>
                </a:solidFill>
                <a:latin typeface="Arial" charset="0"/>
              </a:rPr>
              <a:t> Preston and Wang 2007, </a:t>
            </a:r>
            <a:r>
              <a:rPr lang="en-GB" altLang="en-US" sz="1800" i="1" dirty="0" err="1">
                <a:solidFill>
                  <a:srgbClr val="000099"/>
                </a:solidFill>
                <a:latin typeface="Arial" charset="0"/>
              </a:rPr>
              <a:t>Dalla</a:t>
            </a:r>
            <a:r>
              <a:rPr lang="en-GB" altLang="en-US" sz="1800" i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GB" altLang="en-US" sz="1800" i="1" dirty="0" err="1">
                <a:solidFill>
                  <a:srgbClr val="000099"/>
                </a:solidFill>
                <a:latin typeface="Arial" charset="0"/>
              </a:rPr>
              <a:t>Zuanna</a:t>
            </a:r>
            <a:r>
              <a:rPr lang="en-GB" altLang="en-US" sz="1800" i="1" dirty="0">
                <a:solidFill>
                  <a:srgbClr val="000099"/>
                </a:solidFill>
                <a:latin typeface="Arial" charset="0"/>
              </a:rPr>
              <a:t> 2008, Sobotka 2008, </a:t>
            </a:r>
            <a:r>
              <a:rPr lang="en-GB" altLang="en-US" sz="1800" i="1" dirty="0" err="1">
                <a:solidFill>
                  <a:srgbClr val="000099"/>
                </a:solidFill>
                <a:latin typeface="Arial" charset="0"/>
              </a:rPr>
              <a:t>Alho</a:t>
            </a:r>
            <a:r>
              <a:rPr lang="en-GB" altLang="en-US" sz="1800" i="1" dirty="0">
                <a:solidFill>
                  <a:srgbClr val="000099"/>
                </a:solidFill>
                <a:latin typeface="Arial" charset="0"/>
              </a:rPr>
              <a:t> 2008, </a:t>
            </a:r>
            <a:r>
              <a:rPr lang="en-GB" altLang="en-US" sz="1800" i="1" dirty="0" err="1">
                <a:solidFill>
                  <a:srgbClr val="000099"/>
                </a:solidFill>
                <a:latin typeface="Arial" charset="0"/>
              </a:rPr>
              <a:t>Ediev</a:t>
            </a:r>
            <a:r>
              <a:rPr lang="en-GB" altLang="en-US" sz="1800" i="1" dirty="0">
                <a:solidFill>
                  <a:srgbClr val="000099"/>
                </a:solidFill>
                <a:latin typeface="Arial" charset="0"/>
              </a:rPr>
              <a:t> et al. 2007, 2012, Ortega 2013, </a:t>
            </a:r>
            <a:r>
              <a:rPr lang="en-GB" altLang="en-US" sz="1800" i="1" dirty="0" err="1">
                <a:solidFill>
                  <a:srgbClr val="000099"/>
                </a:solidFill>
                <a:latin typeface="Arial" charset="0"/>
              </a:rPr>
              <a:t>Billari</a:t>
            </a:r>
            <a:r>
              <a:rPr lang="en-GB" altLang="en-US" sz="1800" i="1" dirty="0">
                <a:solidFill>
                  <a:srgbClr val="000099"/>
                </a:solidFill>
                <a:latin typeface="Arial" charset="0"/>
              </a:rPr>
              <a:t> and </a:t>
            </a:r>
            <a:r>
              <a:rPr lang="en-GB" altLang="en-US" sz="1800" i="1" dirty="0" err="1">
                <a:solidFill>
                  <a:srgbClr val="000099"/>
                </a:solidFill>
                <a:latin typeface="Arial" charset="0"/>
              </a:rPr>
              <a:t>Dalla</a:t>
            </a:r>
            <a:r>
              <a:rPr lang="en-GB" altLang="en-US" sz="1800" i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GB" altLang="en-US" sz="1800" i="1" dirty="0" err="1">
                <a:solidFill>
                  <a:srgbClr val="000099"/>
                </a:solidFill>
                <a:latin typeface="Arial" charset="0"/>
              </a:rPr>
              <a:t>Zuanna</a:t>
            </a:r>
            <a:r>
              <a:rPr lang="en-GB" altLang="en-US" sz="1800" i="1" dirty="0">
                <a:solidFill>
                  <a:srgbClr val="000099"/>
                </a:solidFill>
                <a:latin typeface="Arial" charset="0"/>
              </a:rPr>
              <a:t> 2012</a:t>
            </a:r>
          </a:p>
        </p:txBody>
      </p:sp>
      <p:sp>
        <p:nvSpPr>
          <p:cNvPr id="219141" name="Line 5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16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/>
            <a:r>
              <a:rPr lang="de-DE" altLang="en-US" sz="2800">
                <a:solidFill>
                  <a:srgbClr val="000099"/>
                </a:solidFill>
                <a:latin typeface="Arial" charset="0"/>
              </a:rPr>
              <a:t>ESTABLISHED vs. NEW METHODS</a:t>
            </a:r>
            <a:endParaRPr lang="de-DE" altLang="en-US" sz="2800" i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715000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200" dirty="0">
                <a:solidFill>
                  <a:srgbClr val="000066"/>
                </a:solidFill>
                <a:latin typeface="Arial" charset="0"/>
              </a:rPr>
              <a:t>Emerging consensus: migration matters and the traditional measurement of reproduction need to be rethought </a:t>
            </a:r>
            <a:endParaRPr lang="en-GB" altLang="en-US" sz="2200" dirty="0" smtClean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GB" altLang="en-US" sz="2200" dirty="0" smtClean="0">
                <a:latin typeface="Arial" charset="0"/>
              </a:rPr>
              <a:t>parallel </a:t>
            </a:r>
            <a:r>
              <a:rPr lang="en-GB" altLang="en-US" sz="2200" dirty="0">
                <a:latin typeface="Arial" charset="0"/>
              </a:rPr>
              <a:t>debate on </a:t>
            </a:r>
            <a:r>
              <a:rPr lang="en-GB" altLang="en-US" sz="2200" i="1" dirty="0">
                <a:latin typeface="Arial" charset="0"/>
              </a:rPr>
              <a:t>tempo effects</a:t>
            </a:r>
            <a:r>
              <a:rPr lang="en-GB" altLang="en-US" sz="2200" dirty="0">
                <a:latin typeface="Arial" charset="0"/>
              </a:rPr>
              <a:t> in period </a:t>
            </a:r>
            <a:r>
              <a:rPr lang="en-GB" altLang="en-US" sz="2200" dirty="0" smtClean="0">
                <a:latin typeface="Arial" charset="0"/>
              </a:rPr>
              <a:t>indicators </a:t>
            </a:r>
            <a:endParaRPr lang="en-GB" altLang="en-US" sz="2200" dirty="0">
              <a:latin typeface="Arial" charset="0"/>
            </a:endParaRPr>
          </a:p>
          <a:p>
            <a:pPr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GB" altLang="en-US" sz="2000" dirty="0">
                <a:latin typeface="Arial" charset="0"/>
              </a:rPr>
              <a:t>BUT: </a:t>
            </a:r>
            <a:r>
              <a:rPr lang="en-GB" altLang="en-US" sz="2000" dirty="0" smtClean="0">
                <a:latin typeface="Arial" charset="0"/>
              </a:rPr>
              <a:t>Still too </a:t>
            </a:r>
            <a:r>
              <a:rPr lang="en-GB" altLang="en-US" sz="2000" dirty="0">
                <a:latin typeface="Arial" charset="0"/>
              </a:rPr>
              <a:t>much </a:t>
            </a:r>
            <a:r>
              <a:rPr lang="en-GB" altLang="en-US" sz="2000" dirty="0" smtClean="0">
                <a:latin typeface="Arial" charset="0"/>
              </a:rPr>
              <a:t>attention </a:t>
            </a:r>
            <a:r>
              <a:rPr lang="en-GB" altLang="en-US" sz="2000" dirty="0">
                <a:latin typeface="Arial" charset="0"/>
              </a:rPr>
              <a:t>on the ‘traditional’ concept of net reproduction rate; continuing obsession with the </a:t>
            </a:r>
            <a:r>
              <a:rPr lang="en-GB" altLang="en-US" sz="2000" i="1" dirty="0">
                <a:latin typeface="Arial" charset="0"/>
              </a:rPr>
              <a:t>replacement-level fertility</a:t>
            </a:r>
            <a:r>
              <a:rPr lang="en-GB" altLang="en-US" sz="2000" dirty="0">
                <a:latin typeface="Arial" charset="0"/>
              </a:rPr>
              <a:t> of ca. 2.07  births per woman</a:t>
            </a:r>
          </a:p>
          <a:p>
            <a:pPr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GB" altLang="en-US" sz="2000" dirty="0">
              <a:latin typeface="Arial" charset="0"/>
            </a:endParaRPr>
          </a:p>
          <a:p>
            <a:pPr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200" dirty="0">
                <a:solidFill>
                  <a:srgbClr val="000066"/>
                </a:solidFill>
                <a:latin typeface="Arial" charset="0"/>
              </a:rPr>
              <a:t>Problems with the new indicators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Ø"/>
            </a:pPr>
            <a:r>
              <a:rPr lang="en-GB" altLang="en-US" sz="2000" u="sng" dirty="0">
                <a:latin typeface="Arial" charset="0"/>
              </a:rPr>
              <a:t>Little clarity</a:t>
            </a:r>
            <a:r>
              <a:rPr lang="en-GB" altLang="en-US" sz="2000" dirty="0">
                <a:latin typeface="Arial" charset="0"/>
              </a:rPr>
              <a:t> about </a:t>
            </a:r>
            <a:r>
              <a:rPr lang="en-GB" altLang="en-US" sz="2000" i="1" dirty="0">
                <a:latin typeface="Arial" charset="0"/>
              </a:rPr>
              <a:t>replacement migration: </a:t>
            </a:r>
            <a:r>
              <a:rPr lang="en-GB" altLang="en-US" sz="2000" dirty="0">
                <a:latin typeface="Arial" charset="0"/>
              </a:rPr>
              <a:t>what component should be ‘replaced’ or kept constant?</a:t>
            </a:r>
            <a:r>
              <a:rPr lang="en-GB" altLang="en-US" sz="2000" i="1" dirty="0">
                <a:latin typeface="Arial" charset="0"/>
              </a:rPr>
              <a:t> </a:t>
            </a:r>
            <a:r>
              <a:rPr lang="en-GB" altLang="en-US" sz="2000" dirty="0">
                <a:latin typeface="Arial" charset="0"/>
              </a:rPr>
              <a:t>(population size, age composition, labour force…)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Ø"/>
            </a:pPr>
            <a:r>
              <a:rPr lang="en-GB" altLang="en-US" sz="2000" u="sng" dirty="0">
                <a:latin typeface="Arial" charset="0"/>
              </a:rPr>
              <a:t>Confusing array of new indicators</a:t>
            </a:r>
            <a:r>
              <a:rPr lang="en-GB" altLang="en-US" sz="2000" dirty="0">
                <a:latin typeface="Arial" charset="0"/>
              </a:rPr>
              <a:t>: different underlying concepts and assumptions, mixture of period and cohort approaches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Ø"/>
            </a:pPr>
            <a:r>
              <a:rPr lang="en-GB" altLang="en-US" sz="2000" dirty="0">
                <a:latin typeface="Arial" charset="0"/>
              </a:rPr>
              <a:t>Notoriously unstable migration trends and </a:t>
            </a:r>
            <a:r>
              <a:rPr lang="en-GB" altLang="en-US" sz="2000" u="sng" dirty="0">
                <a:latin typeface="Arial" charset="0"/>
              </a:rPr>
              <a:t>unreliable migration statistics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endParaRPr lang="en-GB" altLang="en-US" sz="2000" u="sng" dirty="0">
              <a:latin typeface="Arial" charset="0"/>
            </a:endParaRPr>
          </a:p>
          <a:p>
            <a:pPr lvl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endParaRPr lang="en-GB" altLang="en-US" sz="2000" i="1" dirty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GB" altLang="en-US" sz="2200" dirty="0">
              <a:latin typeface="Arial" charset="0"/>
            </a:endParaRPr>
          </a:p>
        </p:txBody>
      </p:sp>
      <p:sp>
        <p:nvSpPr>
          <p:cNvPr id="492548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4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pPr algn="l"/>
            <a:r>
              <a:rPr lang="en-GB" altLang="en-US" sz="2800">
                <a:solidFill>
                  <a:srgbClr val="000066"/>
                </a:solidFill>
                <a:latin typeface="Arial" charset="0"/>
              </a:rPr>
              <a:t>The net reproduction rate</a:t>
            </a:r>
            <a:endParaRPr lang="de-DE" altLang="en-US" sz="28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486400"/>
          </a:xfrm>
        </p:spPr>
        <p:txBody>
          <a:bodyPr/>
          <a:lstStyle/>
          <a:p>
            <a:pPr marL="0" indent="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GB" altLang="en-US" sz="2000" dirty="0">
                <a:latin typeface="Arial" charset="0"/>
              </a:rPr>
              <a:t>Accounting for reproduction (including sex ratio at birth) and mortality from birth through reproductive </a:t>
            </a:r>
            <a:r>
              <a:rPr lang="en-GB" altLang="en-US" sz="2000" dirty="0" smtClean="0">
                <a:latin typeface="Arial" charset="0"/>
              </a:rPr>
              <a:t>ages</a:t>
            </a:r>
            <a:endParaRPr lang="en-GB" altLang="en-US" sz="2000" dirty="0">
              <a:latin typeface="Arial" charset="0"/>
            </a:endParaRP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GB" altLang="en-US" sz="2000" dirty="0">
              <a:latin typeface="Arial" charset="0"/>
            </a:endParaRP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dirty="0">
                <a:latin typeface="Arial" charset="0"/>
              </a:rPr>
              <a:t>					[</a:t>
            </a:r>
            <a:r>
              <a:rPr lang="en-GB" altLang="en-US" sz="2000" i="1" dirty="0">
                <a:latin typeface="Arial" charset="0"/>
              </a:rPr>
              <a:t>f(</a:t>
            </a:r>
            <a:r>
              <a:rPr lang="en-GB" altLang="en-US" sz="2000" i="1" dirty="0" err="1">
                <a:latin typeface="Arial" charset="0"/>
              </a:rPr>
              <a:t>x,t</a:t>
            </a:r>
            <a:r>
              <a:rPr lang="en-GB" altLang="en-US" sz="2000" i="1" dirty="0">
                <a:latin typeface="Arial" charset="0"/>
              </a:rPr>
              <a:t>) </a:t>
            </a:r>
            <a:r>
              <a:rPr lang="en-US" altLang="en-US" sz="2000" i="1" dirty="0">
                <a:latin typeface="Arial" charset="0"/>
                <a:cs typeface="Arial" charset="0"/>
              </a:rPr>
              <a:t>· L(</a:t>
            </a:r>
            <a:r>
              <a:rPr lang="en-US" altLang="en-US" sz="2000" i="1" dirty="0" err="1">
                <a:latin typeface="Arial" charset="0"/>
                <a:cs typeface="Arial" charset="0"/>
              </a:rPr>
              <a:t>x,t</a:t>
            </a:r>
            <a:r>
              <a:rPr lang="en-US" altLang="en-US" sz="2000" dirty="0">
                <a:latin typeface="Arial" charset="0"/>
                <a:cs typeface="Arial" charset="0"/>
              </a:rPr>
              <a:t>)] </a:t>
            </a:r>
            <a:r>
              <a:rPr lang="en-US" altLang="en-US" sz="2000" i="1" dirty="0">
                <a:latin typeface="Arial" charset="0"/>
                <a:cs typeface="Arial" charset="0"/>
              </a:rPr>
              <a:t>·</a:t>
            </a:r>
            <a:r>
              <a:rPr lang="en-GB" altLang="en-US" sz="2000" i="1" dirty="0">
                <a:latin typeface="Arial" charset="0"/>
              </a:rPr>
              <a:t>(B</a:t>
            </a:r>
            <a:r>
              <a:rPr lang="en-GB" altLang="en-US" sz="2000" i="1" baseline="30000" dirty="0">
                <a:latin typeface="Arial" charset="0"/>
              </a:rPr>
              <a:t>F</a:t>
            </a:r>
            <a:r>
              <a:rPr lang="en-GB" altLang="en-US" sz="2000" i="1" dirty="0">
                <a:latin typeface="Arial" charset="0"/>
              </a:rPr>
              <a:t>(t)/B(t)) </a:t>
            </a:r>
            <a:r>
              <a:rPr lang="en-US" altLang="en-US" sz="2000" i="1" dirty="0">
                <a:latin typeface="Arial" charset="0"/>
                <a:cs typeface="Arial" charset="0"/>
              </a:rPr>
              <a:t> </a:t>
            </a:r>
            <a:endParaRPr lang="en-US" altLang="en-US" sz="2000" dirty="0">
              <a:latin typeface="Arial" charset="0"/>
              <a:cs typeface="Arial" charset="0"/>
            </a:endParaRP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where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</a:t>
            </a:r>
            <a:r>
              <a:rPr lang="en-US" altLang="en-US" sz="2000" i="1" dirty="0">
                <a:latin typeface="Arial" charset="0"/>
                <a:cs typeface="Arial" charset="0"/>
              </a:rPr>
              <a:t>t</a:t>
            </a:r>
            <a:r>
              <a:rPr lang="en-US" altLang="en-US" sz="2000" dirty="0">
                <a:latin typeface="Arial" charset="0"/>
                <a:cs typeface="Arial" charset="0"/>
              </a:rPr>
              <a:t> is calendar year 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</a:t>
            </a:r>
            <a:r>
              <a:rPr lang="en-US" altLang="en-US" sz="2000" i="1" dirty="0">
                <a:latin typeface="Arial" charset="0"/>
                <a:cs typeface="Arial" charset="0"/>
              </a:rPr>
              <a:t>x</a:t>
            </a:r>
            <a:r>
              <a:rPr lang="en-US" altLang="en-US" sz="2000" dirty="0">
                <a:latin typeface="Arial" charset="0"/>
                <a:cs typeface="Arial" charset="0"/>
              </a:rPr>
              <a:t> denotes age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</a:t>
            </a:r>
            <a:r>
              <a:rPr lang="en-US" altLang="en-US" sz="2000" i="1" dirty="0">
                <a:latin typeface="Arial" charset="0"/>
                <a:cs typeface="Arial" charset="0"/>
              </a:rPr>
              <a:t>f</a:t>
            </a:r>
            <a:r>
              <a:rPr lang="en-US" altLang="en-US" sz="2000" dirty="0">
                <a:latin typeface="Arial" charset="0"/>
                <a:cs typeface="Arial" charset="0"/>
              </a:rPr>
              <a:t> fertility rate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</a:t>
            </a:r>
            <a:r>
              <a:rPr lang="en-GB" altLang="en-US" sz="2000" i="1" dirty="0">
                <a:latin typeface="Arial" charset="0"/>
              </a:rPr>
              <a:t>B</a:t>
            </a:r>
            <a:r>
              <a:rPr lang="en-GB" altLang="en-US" sz="2000" i="1" baseline="30000" dirty="0">
                <a:latin typeface="Arial" charset="0"/>
              </a:rPr>
              <a:t>F</a:t>
            </a:r>
            <a:r>
              <a:rPr lang="en-GB" altLang="en-US" sz="2000" i="1" dirty="0">
                <a:latin typeface="Arial" charset="0"/>
              </a:rPr>
              <a:t>(t)/B(t) </a:t>
            </a:r>
            <a:r>
              <a:rPr lang="en-GB" altLang="en-US" sz="2000" dirty="0">
                <a:latin typeface="Arial" charset="0"/>
              </a:rPr>
              <a:t>observed ratio of female births to total births</a:t>
            </a:r>
            <a:r>
              <a:rPr lang="en-GB" altLang="en-US" sz="2000" i="1" dirty="0">
                <a:latin typeface="Arial" charset="0"/>
              </a:rPr>
              <a:t> 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i="1" dirty="0">
                <a:latin typeface="Arial" charset="0"/>
              </a:rPr>
              <a:t>	L(x) </a:t>
            </a:r>
            <a:r>
              <a:rPr lang="en-GB" altLang="en-US" sz="2000" dirty="0">
                <a:latin typeface="Arial" charset="0"/>
              </a:rPr>
              <a:t>is survivorship from birth to age x</a:t>
            </a:r>
            <a:endParaRPr lang="en-US" altLang="en-US" sz="2000" dirty="0">
              <a:latin typeface="Arial" charset="0"/>
            </a:endParaRPr>
          </a:p>
        </p:txBody>
      </p:sp>
      <p:sp>
        <p:nvSpPr>
          <p:cNvPr id="40755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07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2" r="46878"/>
          <a:stretch>
            <a:fillRect/>
          </a:stretch>
        </p:blipFill>
        <p:spPr bwMode="auto">
          <a:xfrm>
            <a:off x="1657350" y="2163763"/>
            <a:ext cx="23050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4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pPr algn="l"/>
            <a:r>
              <a:rPr lang="en-GB" altLang="en-US" sz="2800" dirty="0">
                <a:solidFill>
                  <a:srgbClr val="000066"/>
                </a:solidFill>
                <a:latin typeface="Arial" charset="0"/>
              </a:rPr>
              <a:t>Intergenerational replacement in the presence of migration</a:t>
            </a:r>
            <a:endParaRPr lang="de-DE" altLang="en-US" sz="28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5867400"/>
          </a:xfrm>
        </p:spPr>
        <p:txBody>
          <a:bodyPr/>
          <a:lstStyle/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dirty="0">
                <a:solidFill>
                  <a:srgbClr val="000066"/>
                </a:solidFill>
                <a:latin typeface="Arial" charset="0"/>
              </a:rPr>
              <a:t>Two major concepts: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u="sng" dirty="0">
                <a:solidFill>
                  <a:srgbClr val="000066"/>
                </a:solidFill>
                <a:latin typeface="Arial" charset="0"/>
              </a:rPr>
              <a:t>Birth replacement</a:t>
            </a:r>
            <a:r>
              <a:rPr lang="en-GB" altLang="en-US" sz="2000" u="sng" dirty="0">
                <a:latin typeface="Arial" charset="0"/>
              </a:rPr>
              <a:t>: 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i="1" dirty="0">
                <a:latin typeface="Arial" charset="0"/>
              </a:rPr>
              <a:t>…actual or hypothetical reproduction in the presence of migration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i="1" dirty="0">
                <a:latin typeface="Arial" charset="0"/>
              </a:rPr>
              <a:t>… compares the size of the new “cohort of daughters” at the time they are born to that of their mothers at the time they were born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GB" altLang="en-US" sz="1800" dirty="0">
                <a:latin typeface="Arial" charset="0"/>
              </a:rPr>
              <a:t>In population with high immigration, migrants ‘boost’ the observed numbers of births and can make up for the birth ‘deficit’ caused by low fertility </a:t>
            </a:r>
            <a:endParaRPr lang="en-GB" altLang="en-US" sz="1800" dirty="0">
              <a:solidFill>
                <a:srgbClr val="000066"/>
              </a:solidFill>
              <a:latin typeface="Arial" charset="0"/>
            </a:endParaRP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u="sng" dirty="0">
                <a:solidFill>
                  <a:srgbClr val="000066"/>
                </a:solidFill>
                <a:latin typeface="Arial" charset="0"/>
              </a:rPr>
              <a:t>Population replacement: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i="1" dirty="0">
                <a:latin typeface="Arial" charset="0"/>
              </a:rPr>
              <a:t>… not focused on biological reproduction, but on cohort replacement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i="1" dirty="0">
                <a:latin typeface="Arial" charset="0"/>
              </a:rPr>
              <a:t>… migration acts as a mode of population replacement: children are partly born elsewhere and migrate to the country subsequently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i="1" dirty="0">
                <a:latin typeface="Arial" charset="0"/>
              </a:rPr>
              <a:t>… the size of the new “cohort of daughters” (or “child cohort”) related to the “cohort of mothers” (or “parental cohort) not at the time they are born, but at a later point (e.g., at  age 30)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i="1" dirty="0" smtClean="0">
                <a:latin typeface="Arial" charset="0"/>
              </a:rPr>
              <a:t>…complete population </a:t>
            </a:r>
            <a:r>
              <a:rPr lang="en-GB" altLang="en-US" sz="2000" i="1" dirty="0">
                <a:latin typeface="Arial" charset="0"/>
              </a:rPr>
              <a:t>replacement can be reached without reproduction</a:t>
            </a:r>
          </a:p>
        </p:txBody>
      </p:sp>
      <p:sp>
        <p:nvSpPr>
          <p:cNvPr id="49357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1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pPr algn="l"/>
            <a:r>
              <a:rPr lang="en-GB" altLang="en-US" sz="2800" dirty="0">
                <a:solidFill>
                  <a:srgbClr val="000066"/>
                </a:solidFill>
                <a:latin typeface="Arial" charset="0"/>
              </a:rPr>
              <a:t>The net reproduction rate</a:t>
            </a:r>
            <a:endParaRPr lang="de-DE" altLang="en-US" sz="28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486400"/>
          </a:xfrm>
        </p:spPr>
        <p:txBody>
          <a:bodyPr/>
          <a:lstStyle/>
          <a:p>
            <a:pPr marL="0" indent="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GB" altLang="en-US" sz="2000" dirty="0">
                <a:latin typeface="Arial" charset="0"/>
              </a:rPr>
              <a:t>Accounting for reproduction (including sex ratio at birth) and mortality from birth through reproductive </a:t>
            </a:r>
            <a:r>
              <a:rPr lang="en-GB" altLang="en-US" sz="2000" dirty="0" smtClean="0">
                <a:latin typeface="Arial" charset="0"/>
              </a:rPr>
              <a:t>ages</a:t>
            </a:r>
            <a:endParaRPr lang="en-GB" altLang="en-US" sz="2000" dirty="0">
              <a:latin typeface="Arial" charset="0"/>
            </a:endParaRP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GB" altLang="en-US" sz="2000" dirty="0">
              <a:latin typeface="Arial" charset="0"/>
            </a:endParaRP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dirty="0">
                <a:latin typeface="Arial" charset="0"/>
              </a:rPr>
              <a:t>					[</a:t>
            </a:r>
            <a:r>
              <a:rPr lang="en-GB" altLang="en-US" sz="2000" i="1" dirty="0">
                <a:latin typeface="Arial" charset="0"/>
              </a:rPr>
              <a:t>f(</a:t>
            </a:r>
            <a:r>
              <a:rPr lang="en-GB" altLang="en-US" sz="2000" i="1" dirty="0" err="1">
                <a:latin typeface="Arial" charset="0"/>
              </a:rPr>
              <a:t>x,t</a:t>
            </a:r>
            <a:r>
              <a:rPr lang="en-GB" altLang="en-US" sz="2000" i="1" dirty="0">
                <a:latin typeface="Arial" charset="0"/>
              </a:rPr>
              <a:t>) </a:t>
            </a:r>
            <a:r>
              <a:rPr lang="en-US" altLang="en-US" sz="2000" i="1" dirty="0">
                <a:latin typeface="Arial" charset="0"/>
                <a:cs typeface="Arial" charset="0"/>
              </a:rPr>
              <a:t>· L(</a:t>
            </a:r>
            <a:r>
              <a:rPr lang="en-US" altLang="en-US" sz="2000" i="1" dirty="0" err="1">
                <a:latin typeface="Arial" charset="0"/>
                <a:cs typeface="Arial" charset="0"/>
              </a:rPr>
              <a:t>x,t</a:t>
            </a:r>
            <a:r>
              <a:rPr lang="en-US" altLang="en-US" sz="2000" dirty="0">
                <a:latin typeface="Arial" charset="0"/>
                <a:cs typeface="Arial" charset="0"/>
              </a:rPr>
              <a:t>)] </a:t>
            </a:r>
            <a:r>
              <a:rPr lang="en-US" altLang="en-US" sz="2000" i="1" dirty="0">
                <a:latin typeface="Arial" charset="0"/>
                <a:cs typeface="Arial" charset="0"/>
              </a:rPr>
              <a:t>·</a:t>
            </a:r>
            <a:r>
              <a:rPr lang="en-GB" altLang="en-US" sz="2000" i="1" dirty="0">
                <a:latin typeface="Arial" charset="0"/>
              </a:rPr>
              <a:t>(B</a:t>
            </a:r>
            <a:r>
              <a:rPr lang="en-GB" altLang="en-US" sz="2000" i="1" baseline="30000" dirty="0">
                <a:latin typeface="Arial" charset="0"/>
              </a:rPr>
              <a:t>F</a:t>
            </a:r>
            <a:r>
              <a:rPr lang="en-GB" altLang="en-US" sz="2000" i="1" dirty="0">
                <a:latin typeface="Arial" charset="0"/>
              </a:rPr>
              <a:t>(t)/B(t)) </a:t>
            </a:r>
            <a:r>
              <a:rPr lang="en-US" altLang="en-US" sz="2000" i="1" dirty="0">
                <a:latin typeface="Arial" charset="0"/>
                <a:cs typeface="Arial" charset="0"/>
              </a:rPr>
              <a:t> </a:t>
            </a:r>
            <a:endParaRPr lang="en-US" altLang="en-US" sz="2000" dirty="0">
              <a:latin typeface="Arial" charset="0"/>
              <a:cs typeface="Arial" charset="0"/>
            </a:endParaRP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where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</a:t>
            </a:r>
            <a:r>
              <a:rPr lang="en-US" altLang="en-US" sz="2000" i="1" dirty="0">
                <a:latin typeface="Arial" charset="0"/>
                <a:cs typeface="Arial" charset="0"/>
              </a:rPr>
              <a:t>t</a:t>
            </a:r>
            <a:r>
              <a:rPr lang="en-US" altLang="en-US" sz="2000" dirty="0">
                <a:latin typeface="Arial" charset="0"/>
                <a:cs typeface="Arial" charset="0"/>
              </a:rPr>
              <a:t> is calendar year 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</a:t>
            </a:r>
            <a:r>
              <a:rPr lang="en-US" altLang="en-US" sz="2000" i="1" dirty="0">
                <a:latin typeface="Arial" charset="0"/>
                <a:cs typeface="Arial" charset="0"/>
              </a:rPr>
              <a:t>x</a:t>
            </a:r>
            <a:r>
              <a:rPr lang="en-US" altLang="en-US" sz="2000" dirty="0">
                <a:latin typeface="Arial" charset="0"/>
                <a:cs typeface="Arial" charset="0"/>
              </a:rPr>
              <a:t> denotes age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</a:t>
            </a:r>
            <a:r>
              <a:rPr lang="en-US" altLang="en-US" sz="2000" i="1" dirty="0">
                <a:latin typeface="Arial" charset="0"/>
                <a:cs typeface="Arial" charset="0"/>
              </a:rPr>
              <a:t>f</a:t>
            </a:r>
            <a:r>
              <a:rPr lang="en-US" altLang="en-US" sz="2000" dirty="0">
                <a:latin typeface="Arial" charset="0"/>
                <a:cs typeface="Arial" charset="0"/>
              </a:rPr>
              <a:t> fertility rate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</a:t>
            </a:r>
            <a:r>
              <a:rPr lang="en-GB" altLang="en-US" sz="2000" i="1" dirty="0">
                <a:latin typeface="Arial" charset="0"/>
              </a:rPr>
              <a:t>B</a:t>
            </a:r>
            <a:r>
              <a:rPr lang="en-GB" altLang="en-US" sz="2000" i="1" baseline="30000" dirty="0">
                <a:latin typeface="Arial" charset="0"/>
              </a:rPr>
              <a:t>F</a:t>
            </a:r>
            <a:r>
              <a:rPr lang="en-GB" altLang="en-US" sz="2000" i="1" dirty="0">
                <a:latin typeface="Arial" charset="0"/>
              </a:rPr>
              <a:t>(t)/B(t) </a:t>
            </a:r>
            <a:r>
              <a:rPr lang="en-GB" altLang="en-US" sz="2000" dirty="0">
                <a:latin typeface="Arial" charset="0"/>
              </a:rPr>
              <a:t>observed ratio of female births to total births</a:t>
            </a:r>
            <a:r>
              <a:rPr lang="en-GB" altLang="en-US" sz="2000" i="1" dirty="0">
                <a:latin typeface="Arial" charset="0"/>
              </a:rPr>
              <a:t> 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i="1" dirty="0">
                <a:latin typeface="Arial" charset="0"/>
              </a:rPr>
              <a:t>	L(x) </a:t>
            </a:r>
            <a:r>
              <a:rPr lang="en-GB" altLang="en-US" sz="2000" dirty="0">
                <a:latin typeface="Arial" charset="0"/>
              </a:rPr>
              <a:t>is survivorship from birth to age x</a:t>
            </a:r>
            <a:endParaRPr lang="en-US" altLang="en-US" sz="2000" dirty="0">
              <a:latin typeface="Arial" charset="0"/>
            </a:endParaRPr>
          </a:p>
        </p:txBody>
      </p:sp>
      <p:sp>
        <p:nvSpPr>
          <p:cNvPr id="40755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07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2" r="46878"/>
          <a:stretch>
            <a:fillRect/>
          </a:stretch>
        </p:blipFill>
        <p:spPr bwMode="auto">
          <a:xfrm>
            <a:off x="1657350" y="2163763"/>
            <a:ext cx="23050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pPr algn="l"/>
            <a:r>
              <a:rPr lang="en-GB" altLang="en-US" sz="2800">
                <a:solidFill>
                  <a:srgbClr val="000066"/>
                </a:solidFill>
                <a:latin typeface="Arial" charset="0"/>
              </a:rPr>
              <a:t>Intergenerational replacement: concepts, indicators</a:t>
            </a:r>
            <a:endParaRPr lang="de-DE" altLang="en-US" sz="28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5638800"/>
          </a:xfrm>
        </p:spPr>
        <p:txBody>
          <a:bodyPr/>
          <a:lstStyle/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400" u="sng" dirty="0" smtClean="0">
                <a:solidFill>
                  <a:srgbClr val="000066"/>
                </a:solidFill>
                <a:latin typeface="Arial" charset="0"/>
              </a:rPr>
              <a:t>Period indicators: </a:t>
            </a:r>
            <a:r>
              <a:rPr lang="en-GB" altLang="en-US" sz="2400" dirty="0" smtClean="0">
                <a:latin typeface="Arial" charset="0"/>
              </a:rPr>
              <a:t>unstable, sensitive to data quality and annual fluctuations in migration</a:t>
            </a:r>
            <a:endParaRPr lang="en-GB" altLang="en-US" sz="2400" u="sng" dirty="0" smtClean="0">
              <a:latin typeface="Arial" charset="0"/>
            </a:endParaRP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400" u="sng" dirty="0" smtClean="0">
                <a:solidFill>
                  <a:srgbClr val="000066"/>
                </a:solidFill>
                <a:latin typeface="Arial" charset="0"/>
              </a:rPr>
              <a:t>Combining </a:t>
            </a:r>
            <a:r>
              <a:rPr lang="en-GB" altLang="en-US" sz="2400" u="sng" dirty="0">
                <a:solidFill>
                  <a:srgbClr val="000066"/>
                </a:solidFill>
                <a:latin typeface="Arial" charset="0"/>
              </a:rPr>
              <a:t>period &amp; cohort perspectives using observed data:</a:t>
            </a:r>
          </a:p>
          <a:p>
            <a:pPr marL="990600" lvl="1" indent="-5334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GB" altLang="en-US" sz="2000" dirty="0">
                <a:latin typeface="Arial" charset="0"/>
              </a:rPr>
              <a:t>Following real, not synthetic cohorts</a:t>
            </a:r>
            <a:r>
              <a:rPr lang="en-GB" altLang="en-US" sz="2000" u="sng" dirty="0">
                <a:latin typeface="Arial" charset="0"/>
              </a:rPr>
              <a:t> </a:t>
            </a:r>
            <a:endParaRPr lang="en-GB" altLang="en-US" sz="2000" u="sng" dirty="0" smtClean="0">
              <a:latin typeface="Arial" charset="0"/>
            </a:endParaRPr>
          </a:p>
          <a:p>
            <a:pPr marL="990600" lvl="1" indent="-5334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GB" altLang="en-US" sz="2000" dirty="0" smtClean="0">
                <a:latin typeface="Arial" charset="0"/>
              </a:rPr>
              <a:t>The example of population replacement</a:t>
            </a:r>
            <a:endParaRPr lang="en-GB" altLang="en-US" sz="2000" dirty="0">
              <a:latin typeface="Arial" charset="0"/>
            </a:endParaRPr>
          </a:p>
        </p:txBody>
      </p:sp>
      <p:sp>
        <p:nvSpPr>
          <p:cNvPr id="495620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0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457200"/>
            <a:ext cx="8534400" cy="61722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1800" u="sng" dirty="0" smtClean="0">
                <a:latin typeface="Arial" charset="0"/>
              </a:rPr>
              <a:t>Governments </a:t>
            </a:r>
            <a:r>
              <a:rPr lang="en-GB" altLang="en-US" sz="1800" u="sng" dirty="0" smtClean="0">
                <a:latin typeface="Arial" charset="0"/>
              </a:rPr>
              <a:t>&amp; politicians </a:t>
            </a:r>
            <a:r>
              <a:rPr lang="en-GB" altLang="en-US" sz="1800" dirty="0" smtClean="0">
                <a:latin typeface="Arial" charset="0"/>
              </a:rPr>
              <a:t>are worried: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Jacques </a:t>
            </a:r>
            <a:r>
              <a:rPr lang="en-GB" altLang="en-US" sz="18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Chirac (1984): </a:t>
            </a:r>
            <a:r>
              <a:rPr lang="en-GB" altLang="en-US" sz="1800" dirty="0">
                <a:latin typeface="Arial" charset="0"/>
              </a:rPr>
              <a:t>“Europe faces a “demographic slump. (…) </a:t>
            </a:r>
            <a:r>
              <a:rPr lang="en-GB" altLang="en-US" sz="1800" dirty="0" smtClean="0">
                <a:latin typeface="Arial" charset="0"/>
              </a:rPr>
              <a:t>Twenty </a:t>
            </a:r>
            <a:r>
              <a:rPr lang="en-GB" altLang="en-US" sz="1800" dirty="0">
                <a:latin typeface="Arial" charset="0"/>
              </a:rPr>
              <a:t>years or so from now, our countries will be empty (…)” (</a:t>
            </a:r>
            <a:r>
              <a:rPr lang="en-GB" altLang="en-US" sz="1800" dirty="0" err="1">
                <a:latin typeface="Arial" charset="0"/>
              </a:rPr>
              <a:t>Teitelbaum</a:t>
            </a:r>
            <a:r>
              <a:rPr lang="en-GB" altLang="en-US" sz="1800" dirty="0">
                <a:latin typeface="Arial" charset="0"/>
              </a:rPr>
              <a:t>, 2000).</a:t>
            </a:r>
            <a:r>
              <a:rPr lang="cs-CZ" altLang="en-US" sz="1800" dirty="0">
                <a:latin typeface="Arial" charset="0"/>
              </a:rPr>
              <a:t> </a:t>
            </a:r>
            <a:endParaRPr lang="en-GB" altLang="en-US" sz="1800" dirty="0"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Eur. Commission, </a:t>
            </a:r>
            <a:r>
              <a:rPr lang="en-GB" altLang="en-US" sz="1800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The Green Paper </a:t>
            </a:r>
            <a:r>
              <a:rPr lang="en-GB" altLang="en-US" sz="1800" dirty="0">
                <a:latin typeface="Arial" charset="0"/>
              </a:rPr>
              <a:t>(2005): low birth rate is a “challenge for the public authorities”; “return to demographic growth” </a:t>
            </a:r>
            <a:r>
              <a:rPr lang="en-GB" altLang="en-US" sz="1800" dirty="0" smtClean="0">
                <a:latin typeface="Arial" charset="0"/>
              </a:rPr>
              <a:t>one </a:t>
            </a:r>
            <a:r>
              <a:rPr lang="en-GB" altLang="en-US" sz="1800" dirty="0">
                <a:latin typeface="Arial" charset="0"/>
              </a:rPr>
              <a:t>out of “three essential priorities</a:t>
            </a:r>
            <a:r>
              <a:rPr lang="en-GB" altLang="en-US" sz="1800" dirty="0" smtClean="0">
                <a:latin typeface="Arial" charset="0"/>
              </a:rPr>
              <a:t>”</a:t>
            </a:r>
          </a:p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GB" altLang="en-US" sz="1200" dirty="0"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1800" u="sng" dirty="0" smtClean="0">
                <a:latin typeface="Arial" charset="0"/>
              </a:rPr>
              <a:t>Demographers and economists </a:t>
            </a:r>
            <a:r>
              <a:rPr lang="en-GB" altLang="en-US" sz="1800" dirty="0" smtClean="0">
                <a:latin typeface="Arial" charset="0"/>
              </a:rPr>
              <a:t>are worried:</a:t>
            </a:r>
            <a:endParaRPr lang="en-GB" altLang="en-US" sz="1800" dirty="0"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J</a:t>
            </a:r>
            <a:r>
              <a:rPr lang="en-GB" altLang="en-US" sz="18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. C. Chesnais (2001):</a:t>
            </a:r>
            <a:r>
              <a:rPr lang="en-GB" altLang="en-US" sz="1800" dirty="0">
                <a:latin typeface="Arial" charset="0"/>
              </a:rPr>
              <a:t> population implosion in the 21st century may be </a:t>
            </a:r>
            <a:r>
              <a:rPr lang="en-GB" altLang="en-US" sz="1800" dirty="0" smtClean="0">
                <a:latin typeface="Arial" charset="0"/>
              </a:rPr>
              <a:t>particularly </a:t>
            </a:r>
            <a:r>
              <a:rPr lang="en-GB" altLang="en-US" sz="1800" dirty="0">
                <a:latin typeface="Arial" charset="0"/>
              </a:rPr>
              <a:t>pronounced in </a:t>
            </a:r>
            <a:r>
              <a:rPr lang="en-GB" altLang="en-US" sz="1800" dirty="0" smtClean="0">
                <a:latin typeface="Arial" charset="0"/>
              </a:rPr>
              <a:t>Europe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18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David S. </a:t>
            </a:r>
            <a:r>
              <a:rPr lang="en-GB" altLang="en-US" sz="18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Reher</a:t>
            </a:r>
            <a:r>
              <a:rPr lang="en-GB" altLang="en-US" sz="18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(2007):</a:t>
            </a:r>
            <a:r>
              <a:rPr lang="en-GB" altLang="en-US" sz="1800" dirty="0">
                <a:latin typeface="Arial" charset="0"/>
              </a:rPr>
              <a:t> Extremely low fertility “has been around for too long”… 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Pritchett and </a:t>
            </a:r>
            <a:r>
              <a:rPr lang="en-US" altLang="en-US" sz="1800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Viarengo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(2012: 55): </a:t>
            </a:r>
            <a:r>
              <a:rPr lang="en-US" altLang="en-US" sz="1800" dirty="0" smtClean="0">
                <a:latin typeface="Arial" charset="0"/>
              </a:rPr>
              <a:t>Large parts of Europe committing “gradual demographic suicide</a:t>
            </a:r>
            <a:r>
              <a:rPr lang="en-US" altLang="en-US" sz="1800" dirty="0" smtClean="0">
                <a:latin typeface="Arial" charset="0"/>
              </a:rPr>
              <a:t>”</a:t>
            </a:r>
          </a:p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GB" altLang="en-US" sz="1200" dirty="0"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GB" altLang="en-US" sz="1800" dirty="0">
                <a:latin typeface="Arial" charset="0"/>
              </a:rPr>
              <a:t>…and even </a:t>
            </a:r>
            <a:r>
              <a:rPr lang="en-GB" altLang="en-US" sz="1800" u="sng" dirty="0">
                <a:latin typeface="Arial" charset="0"/>
              </a:rPr>
              <a:t>the popes</a:t>
            </a:r>
            <a:r>
              <a:rPr lang="en-GB" altLang="en-US" sz="1800" dirty="0">
                <a:latin typeface="Arial" charset="0"/>
              </a:rPr>
              <a:t> are worried: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Benedict </a:t>
            </a:r>
            <a:r>
              <a:rPr lang="en-GB" altLang="en-US" sz="18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XVI (Christmas 2006</a:t>
            </a:r>
            <a:r>
              <a:rPr lang="en-GB" altLang="en-US" sz="1800" dirty="0">
                <a:latin typeface="Arial" charset="0"/>
              </a:rPr>
              <a:t>): Europe “…seems no longer wants to have children” (…) and “seems to be wishing to take its leave of history</a:t>
            </a:r>
            <a:r>
              <a:rPr lang="en-GB" altLang="en-US" sz="1800" dirty="0" smtClean="0">
                <a:latin typeface="Arial" charset="0"/>
              </a:rPr>
              <a:t>”</a:t>
            </a:r>
            <a:endParaRPr lang="en-GB" altLang="en-US" sz="1800" dirty="0"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Francis (15 Sep. </a:t>
            </a:r>
            <a:r>
              <a:rPr lang="en-GB" altLang="en-US" sz="18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2015):</a:t>
            </a:r>
            <a:r>
              <a:rPr lang="en-GB" altLang="en-US" sz="1800" dirty="0">
                <a:latin typeface="Arial" charset="0"/>
              </a:rPr>
              <a:t> “I think about the level of births in Italy, Portugal, and Spain. I think that it’s almost 0%. So, if there are no children, there are empty spaces. </a:t>
            </a:r>
            <a:r>
              <a:rPr lang="en-GB" altLang="en-US" sz="1800" dirty="0" smtClean="0">
                <a:latin typeface="Arial" charset="0"/>
              </a:rPr>
              <a:t>(…) the </a:t>
            </a:r>
            <a:r>
              <a:rPr lang="en-GB" altLang="en-US" sz="1800" dirty="0">
                <a:latin typeface="Arial" charset="0"/>
              </a:rPr>
              <a:t>great challenge of Europe is to return to being mother </a:t>
            </a:r>
            <a:r>
              <a:rPr lang="en-GB" altLang="en-US" sz="1800" dirty="0" smtClean="0">
                <a:latin typeface="Arial" charset="0"/>
              </a:rPr>
              <a:t>Europe”</a:t>
            </a:r>
            <a:endParaRPr lang="en-GB" alt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7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pPr algn="l"/>
            <a:r>
              <a:rPr lang="en-GB" altLang="en-US" sz="2800" dirty="0" smtClean="0">
                <a:solidFill>
                  <a:srgbClr val="000066"/>
                </a:solidFill>
                <a:latin typeface="Arial" charset="0"/>
              </a:rPr>
              <a:t>Illustration: Cumulative cohort population change over time</a:t>
            </a:r>
            <a:endParaRPr lang="de-DE" altLang="en-US" sz="28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3124200" cy="5638800"/>
          </a:xfrm>
        </p:spPr>
        <p:txBody>
          <a:bodyPr/>
          <a:lstStyle/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dirty="0" smtClean="0">
                <a:latin typeface="Arial" charset="0"/>
              </a:rPr>
              <a:t>Austria: cohort 1974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dirty="0" smtClean="0">
                <a:latin typeface="Arial" charset="0"/>
              </a:rPr>
              <a:t>Live-born females: 47419; 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dirty="0" smtClean="0">
                <a:latin typeface="Arial" charset="0"/>
              </a:rPr>
              <a:t>Net Reproduction Rate: 0.96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GB" altLang="en-US" sz="2000" dirty="0">
              <a:latin typeface="Arial" charset="0"/>
            </a:endParaRPr>
          </a:p>
        </p:txBody>
      </p:sp>
      <p:sp>
        <p:nvSpPr>
          <p:cNvPr id="495620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915" y="2145715"/>
            <a:ext cx="4693485" cy="463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1066800"/>
            <a:ext cx="5486400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200" dirty="0">
                <a:solidFill>
                  <a:schemeClr val="accent6">
                    <a:lumMod val="75000"/>
                  </a:schemeClr>
                </a:solidFill>
              </a:rPr>
              <a:t>Hypothetical change in cohort 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200" dirty="0">
                <a:solidFill>
                  <a:schemeClr val="accent6">
                    <a:lumMod val="75000"/>
                  </a:schemeClr>
                </a:solidFill>
              </a:rPr>
              <a:t>size in a closed population (no migration</a:t>
            </a:r>
            <a:r>
              <a:rPr lang="en-GB" altLang="en-US" sz="22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GB" altLang="en-US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pPr algn="l"/>
            <a:r>
              <a:rPr lang="en-GB" altLang="en-US" sz="2800" dirty="0" smtClean="0">
                <a:solidFill>
                  <a:srgbClr val="000066"/>
                </a:solidFill>
                <a:latin typeface="Arial" charset="0"/>
              </a:rPr>
              <a:t>What was the actual change in cohort size up to age 40?</a:t>
            </a:r>
            <a:endParaRPr lang="de-DE" altLang="en-US" sz="28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3124200" cy="5638800"/>
          </a:xfrm>
        </p:spPr>
        <p:txBody>
          <a:bodyPr/>
          <a:lstStyle/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dirty="0" smtClean="0">
                <a:latin typeface="Arial" charset="0"/>
              </a:rPr>
              <a:t>Expected change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dirty="0">
                <a:latin typeface="Arial" charset="0"/>
              </a:rPr>
              <a:t>i</a:t>
            </a:r>
            <a:r>
              <a:rPr lang="en-GB" altLang="en-US" sz="2000" dirty="0" smtClean="0">
                <a:latin typeface="Arial" charset="0"/>
              </a:rPr>
              <a:t>n a closed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dirty="0">
                <a:latin typeface="Arial" charset="0"/>
              </a:rPr>
              <a:t>p</a:t>
            </a:r>
            <a:r>
              <a:rPr lang="en-GB" altLang="en-US" sz="2000" dirty="0" smtClean="0">
                <a:latin typeface="Arial" charset="0"/>
              </a:rPr>
              <a:t>op: -3.2%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dirty="0" smtClean="0">
                <a:latin typeface="Arial" charset="0"/>
              </a:rPr>
              <a:t>(45,900)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GB" altLang="en-US" sz="2000" dirty="0" smtClean="0">
              <a:latin typeface="Arial" charset="0"/>
            </a:endParaRP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dirty="0" smtClean="0">
                <a:solidFill>
                  <a:srgbClr val="FF0000"/>
                </a:solidFill>
                <a:latin typeface="Arial" charset="0"/>
              </a:rPr>
              <a:t>ACTUAL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dirty="0" smtClean="0">
                <a:solidFill>
                  <a:srgbClr val="FF0000"/>
                </a:solidFill>
                <a:latin typeface="Arial" charset="0"/>
              </a:rPr>
              <a:t>CHANGE????</a:t>
            </a:r>
            <a:endParaRPr lang="en-GB" altLang="en-US" sz="2000" dirty="0">
              <a:solidFill>
                <a:srgbClr val="FF0000"/>
              </a:solidFill>
              <a:latin typeface="Arial" charset="0"/>
            </a:endParaRP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GB" altLang="en-US" sz="2000" dirty="0" smtClean="0">
              <a:solidFill>
                <a:srgbClr val="FF0000"/>
              </a:solidFill>
              <a:latin typeface="Arial" charset="0"/>
            </a:endParaRP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dirty="0" smtClean="0">
                <a:solidFill>
                  <a:srgbClr val="FF0000"/>
                </a:solidFill>
                <a:latin typeface="Arial" charset="0"/>
              </a:rPr>
              <a:t>+11% </a:t>
            </a:r>
            <a:r>
              <a:rPr lang="en-GB" altLang="en-US" sz="2000" dirty="0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 52,600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dirty="0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+22%  58,000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dirty="0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+33%  63,000</a:t>
            </a:r>
            <a:endParaRPr lang="en-GB" alt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95620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915" y="2145715"/>
            <a:ext cx="4693485" cy="463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1066800"/>
            <a:ext cx="5486400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200" dirty="0">
                <a:solidFill>
                  <a:schemeClr val="accent6">
                    <a:lumMod val="75000"/>
                  </a:schemeClr>
                </a:solidFill>
              </a:rPr>
              <a:t>Hypothetical change in cohort 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200" dirty="0">
                <a:solidFill>
                  <a:schemeClr val="accent6">
                    <a:lumMod val="75000"/>
                  </a:schemeClr>
                </a:solidFill>
              </a:rPr>
              <a:t>size in a closed population (no migration</a:t>
            </a:r>
            <a:r>
              <a:rPr lang="en-GB" altLang="en-US" sz="22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GB" altLang="en-US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8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pPr algn="l"/>
            <a:r>
              <a:rPr lang="en-GB" altLang="en-US" sz="2800" dirty="0" smtClean="0">
                <a:solidFill>
                  <a:srgbClr val="000066"/>
                </a:solidFill>
                <a:latin typeface="Arial" charset="0"/>
              </a:rPr>
              <a:t>What was the actual change in cohort size up to age 40?</a:t>
            </a:r>
            <a:endParaRPr lang="de-DE" altLang="en-US" sz="28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3124200" cy="5638800"/>
          </a:xfrm>
        </p:spPr>
        <p:txBody>
          <a:bodyPr/>
          <a:lstStyle/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dirty="0" smtClean="0">
                <a:latin typeface="Arial" charset="0"/>
              </a:rPr>
              <a:t>Expected change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dirty="0">
                <a:latin typeface="Arial" charset="0"/>
              </a:rPr>
              <a:t>i</a:t>
            </a:r>
            <a:r>
              <a:rPr lang="en-GB" altLang="en-US" sz="2000" dirty="0" smtClean="0">
                <a:latin typeface="Arial" charset="0"/>
              </a:rPr>
              <a:t>n a closed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dirty="0">
                <a:latin typeface="Arial" charset="0"/>
              </a:rPr>
              <a:t>p</a:t>
            </a:r>
            <a:r>
              <a:rPr lang="en-GB" altLang="en-US" sz="2000" dirty="0" smtClean="0">
                <a:latin typeface="Arial" charset="0"/>
              </a:rPr>
              <a:t>op: -3.2%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dirty="0" smtClean="0">
                <a:latin typeface="Arial" charset="0"/>
              </a:rPr>
              <a:t>(45,900)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GB" altLang="en-US" sz="2000" dirty="0" smtClean="0">
              <a:latin typeface="Arial" charset="0"/>
            </a:endParaRP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ACTUAL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CHANGE:</a:t>
            </a:r>
            <a:endParaRPr lang="en-GB" altLang="en-US" sz="20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GB" altLang="en-US" sz="2000" dirty="0" smtClean="0">
              <a:solidFill>
                <a:srgbClr val="FF0000"/>
              </a:solidFill>
              <a:latin typeface="Arial" charset="0"/>
            </a:endParaRP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dirty="0" smtClean="0">
                <a:solidFill>
                  <a:srgbClr val="FF0000"/>
                </a:solidFill>
                <a:latin typeface="Arial" charset="0"/>
              </a:rPr>
              <a:t>+11% </a:t>
            </a:r>
            <a:r>
              <a:rPr lang="en-GB" altLang="en-US" sz="2000" dirty="0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 52,600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u="sng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sym typeface="Wingdings" panose="05000000000000000000" pitchFamily="2" charset="2"/>
              </a:rPr>
              <a:t>+22%  58,000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dirty="0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+33%  63,000</a:t>
            </a:r>
            <a:endParaRPr lang="en-GB" alt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95620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352800" y="1066800"/>
            <a:ext cx="5486400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200" dirty="0" smtClean="0">
                <a:solidFill>
                  <a:schemeClr val="accent6">
                    <a:lumMod val="75000"/>
                  </a:schemeClr>
                </a:solidFill>
              </a:rPr>
              <a:t>Hypothetical and actual </a:t>
            </a:r>
            <a:r>
              <a:rPr lang="en-GB" altLang="en-US" sz="2200" dirty="0">
                <a:solidFill>
                  <a:schemeClr val="accent6">
                    <a:lumMod val="75000"/>
                  </a:schemeClr>
                </a:solidFill>
              </a:rPr>
              <a:t>change in cohort </a:t>
            </a:r>
          </a:p>
          <a:p>
            <a:pPr marL="609600" indent="-6096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200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GB" altLang="en-US" sz="2200" dirty="0" smtClean="0">
                <a:solidFill>
                  <a:schemeClr val="accent6">
                    <a:lumMod val="75000"/>
                  </a:schemeClr>
                </a:solidFill>
              </a:rPr>
              <a:t>ize, females in Austria, BC 1975</a:t>
            </a:r>
            <a:endParaRPr lang="en-GB" altLang="en-US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737" y="1906864"/>
            <a:ext cx="4703863" cy="464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0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6096000"/>
          </a:xfrm>
        </p:spPr>
        <p:txBody>
          <a:bodyPr/>
          <a:lstStyle/>
          <a:p>
            <a:pPr marL="990600" lvl="1" indent="-5334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u="sng">
                <a:solidFill>
                  <a:srgbClr val="000099"/>
                </a:solidFill>
                <a:latin typeface="Arial" charset="0"/>
              </a:rPr>
              <a:t>Population replacement: </a:t>
            </a:r>
            <a:r>
              <a:rPr lang="en-GB" altLang="en-US" sz="2000" i="1">
                <a:solidFill>
                  <a:srgbClr val="000099"/>
                </a:solidFill>
                <a:latin typeface="Arial" charset="0"/>
              </a:rPr>
              <a:t>Overall Replacement Ratio at age </a:t>
            </a:r>
            <a:r>
              <a:rPr lang="en-GB" altLang="en-US" sz="2000">
                <a:solidFill>
                  <a:srgbClr val="000099"/>
                </a:solidFill>
                <a:latin typeface="Arial" charset="0"/>
              </a:rPr>
              <a:t>a</a:t>
            </a:r>
            <a:r>
              <a:rPr lang="en-GB" altLang="en-US" sz="2000" i="1">
                <a:solidFill>
                  <a:srgbClr val="000099"/>
                </a:solidFill>
                <a:latin typeface="Arial" charset="0"/>
              </a:rPr>
              <a:t>, ORR(a,c) </a:t>
            </a:r>
            <a:r>
              <a:rPr lang="en-GB" altLang="en-US" sz="2000">
                <a:solidFill>
                  <a:srgbClr val="000099"/>
                </a:solidFill>
                <a:latin typeface="Arial" charset="0"/>
              </a:rPr>
              <a:t>(Wilson, Sobotka, Williamson &amp; Boyle 2013)</a:t>
            </a:r>
          </a:p>
          <a:p>
            <a:pPr marL="990600" lvl="1" indent="-5334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GB" altLang="en-US" sz="1800">
                <a:latin typeface="Arial" charset="0"/>
              </a:rPr>
              <a:t>Relating the size of female cohort born in year c when reaching age </a:t>
            </a:r>
            <a:r>
              <a:rPr lang="en-GB" altLang="en-US" sz="1800" i="1">
                <a:latin typeface="Arial" charset="0"/>
              </a:rPr>
              <a:t>a</a:t>
            </a:r>
            <a:r>
              <a:rPr lang="en-GB" altLang="en-US" sz="1800">
                <a:latin typeface="Arial" charset="0"/>
              </a:rPr>
              <a:t> to the size of the cohort of mothers in year </a:t>
            </a:r>
            <a:r>
              <a:rPr lang="en-GB" altLang="en-US" sz="1800" i="1">
                <a:latin typeface="Arial" charset="0"/>
              </a:rPr>
              <a:t>c </a:t>
            </a:r>
            <a:endParaRPr lang="en-GB" altLang="en-US" sz="1800">
              <a:latin typeface="Arial" charset="0"/>
            </a:endParaRPr>
          </a:p>
          <a:p>
            <a:pPr marL="990600" lvl="1" indent="-5334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GB" altLang="en-US" sz="1800">
                <a:latin typeface="Arial" charset="0"/>
              </a:rPr>
              <a:t>Can be used to follow changes in cohort size across ages</a:t>
            </a:r>
          </a:p>
          <a:p>
            <a:pPr marL="990600" lvl="1" indent="-5334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GB" altLang="en-US" sz="1800">
                <a:latin typeface="Arial" charset="0"/>
              </a:rPr>
              <a:t>Similar indicators by Dalla Zuanna 2008 and Sobotka 2008</a:t>
            </a:r>
            <a:r>
              <a:rPr lang="en-GB" altLang="en-US" sz="1800" i="1">
                <a:latin typeface="Arial" charset="0"/>
              </a:rPr>
              <a:t> </a:t>
            </a:r>
          </a:p>
          <a:p>
            <a:pPr marL="990600" lvl="1" indent="-5334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endParaRPr lang="en-GB" altLang="en-US" sz="1800">
              <a:latin typeface="Arial" charset="0"/>
            </a:endParaRPr>
          </a:p>
          <a:p>
            <a:pPr marL="990600" lvl="1" indent="-5334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GB" altLang="en-US" sz="1400">
              <a:latin typeface="Arial" charset="0"/>
            </a:endParaRPr>
          </a:p>
          <a:p>
            <a:pPr marL="990600" lvl="1" indent="-5334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GB" altLang="en-US" sz="1800" i="1">
              <a:latin typeface="Arial" charset="0"/>
            </a:endParaRPr>
          </a:p>
          <a:p>
            <a:pPr marL="990600" lvl="1" indent="-5334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GB" altLang="en-US" sz="1800" i="1">
              <a:latin typeface="Arial" charset="0"/>
            </a:endParaRPr>
          </a:p>
          <a:p>
            <a:pPr marL="990600" lvl="1" indent="-5334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Ø"/>
            </a:pPr>
            <a:r>
              <a:rPr lang="en-GB" altLang="en-US" sz="1800" i="1">
                <a:latin typeface="Arial" charset="0"/>
              </a:rPr>
              <a:t>F(a,c,t) is the size of the “cohort of daughters” at age a in year t=c+a;</a:t>
            </a:r>
          </a:p>
          <a:p>
            <a:pPr marL="990600" lvl="1" indent="-5334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Ø"/>
            </a:pPr>
            <a:r>
              <a:rPr lang="en-GB" altLang="en-US" sz="1800" i="1">
                <a:latin typeface="Arial" charset="0"/>
              </a:rPr>
              <a:t>F(x,c-x,t=c) is the size of the “cohort of mothers” in year c</a:t>
            </a:r>
          </a:p>
          <a:p>
            <a:pPr marL="990600" lvl="1" indent="-5334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Ø"/>
            </a:pPr>
            <a:r>
              <a:rPr lang="en-GB" altLang="en-US" sz="1800" i="1">
                <a:latin typeface="Arial" charset="0"/>
              </a:rPr>
              <a:t>m</a:t>
            </a:r>
            <a:r>
              <a:rPr lang="en-GB" altLang="en-US" sz="1800" i="1" baseline="-25000">
                <a:latin typeface="Arial" charset="0"/>
              </a:rPr>
              <a:t>1</a:t>
            </a:r>
            <a:r>
              <a:rPr lang="en-GB" altLang="en-US" sz="1800" i="1">
                <a:latin typeface="Arial" charset="0"/>
              </a:rPr>
              <a:t> and m</a:t>
            </a:r>
            <a:r>
              <a:rPr lang="en-GB" altLang="en-US" sz="1800" i="1" baseline="-25000">
                <a:latin typeface="Arial" charset="0"/>
              </a:rPr>
              <a:t>2</a:t>
            </a:r>
            <a:r>
              <a:rPr lang="en-GB" altLang="en-US" sz="1800" i="1">
                <a:latin typeface="Arial" charset="0"/>
              </a:rPr>
              <a:t> denote the lower and upper boundary of prime reproductive ages for computing the size of the cohort of mothers</a:t>
            </a:r>
          </a:p>
          <a:p>
            <a:pPr marL="990600" lvl="1" indent="-5334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Ø"/>
            </a:pPr>
            <a:r>
              <a:rPr lang="en-GB" altLang="en-US" sz="1800" i="1">
                <a:latin typeface="Arial" charset="0"/>
              </a:rPr>
              <a:t>n = m2-m1+1 (number of reproductive ages considered)</a:t>
            </a:r>
          </a:p>
          <a:p>
            <a:pPr marL="1371600" lvl="2" indent="-4572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GB" altLang="en-US" sz="1800" i="1">
                <a:latin typeface="Arial" charset="0"/>
              </a:rPr>
              <a:t>We use ages 20 (m</a:t>
            </a:r>
            <a:r>
              <a:rPr lang="en-GB" altLang="en-US" sz="1800" i="1" baseline="-25000">
                <a:latin typeface="Arial" charset="0"/>
              </a:rPr>
              <a:t>1</a:t>
            </a:r>
            <a:r>
              <a:rPr lang="en-GB" altLang="en-US" sz="1800" i="1">
                <a:latin typeface="Arial" charset="0"/>
              </a:rPr>
              <a:t>) to 39 (m</a:t>
            </a:r>
            <a:r>
              <a:rPr lang="en-GB" altLang="en-US" sz="1800" i="1" baseline="-25000">
                <a:latin typeface="Arial" charset="0"/>
              </a:rPr>
              <a:t>2</a:t>
            </a:r>
            <a:r>
              <a:rPr lang="en-GB" altLang="en-US" sz="1800" i="1">
                <a:latin typeface="Arial" charset="0"/>
              </a:rPr>
              <a:t>) for computing the size of the “cohort of mothers”; focus on age a=30 for the ORR of the “cohort of daughters”</a:t>
            </a:r>
          </a:p>
          <a:p>
            <a:pPr marL="990600" lvl="1" indent="-53340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1800">
                <a:latin typeface="Arial" charset="0"/>
              </a:rPr>
              <a:t> </a:t>
            </a:r>
          </a:p>
        </p:txBody>
      </p:sp>
      <p:pic>
        <p:nvPicPr>
          <p:cNvPr id="49664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6600"/>
            <a:ext cx="63246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pPr algn="l"/>
            <a:r>
              <a:rPr lang="en-GB" altLang="en-US" sz="2800">
                <a:solidFill>
                  <a:srgbClr val="000066"/>
                </a:solidFill>
                <a:latin typeface="Arial" charset="0"/>
              </a:rPr>
              <a:t>Intergenerational replacement: concepts, indicators</a:t>
            </a:r>
            <a:endParaRPr lang="de-DE" altLang="en-US" sz="28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96644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6648" name="Rectangle 8"/>
          <p:cNvSpPr>
            <a:spLocks noChangeArrowheads="1"/>
          </p:cNvSpPr>
          <p:nvPr/>
        </p:nvSpPr>
        <p:spPr bwMode="auto">
          <a:xfrm>
            <a:off x="228600" y="3276600"/>
            <a:ext cx="8686800" cy="3429000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43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pPr algn="l"/>
            <a:r>
              <a:rPr lang="en-GB" altLang="en-US" sz="2800" dirty="0" smtClean="0">
                <a:solidFill>
                  <a:srgbClr val="000066"/>
                </a:solidFill>
                <a:latin typeface="Arial" charset="0"/>
              </a:rPr>
              <a:t>ORR(</a:t>
            </a:r>
            <a:r>
              <a:rPr lang="en-GB" altLang="en-US" sz="2800" dirty="0" err="1" smtClean="0">
                <a:solidFill>
                  <a:srgbClr val="000066"/>
                </a:solidFill>
                <a:latin typeface="Arial" charset="0"/>
              </a:rPr>
              <a:t>c,a</a:t>
            </a:r>
            <a:r>
              <a:rPr lang="en-GB" altLang="en-US" sz="2800" dirty="0" smtClean="0">
                <a:solidFill>
                  <a:srgbClr val="000066"/>
                </a:solidFill>
                <a:latin typeface="Arial" charset="0"/>
              </a:rPr>
              <a:t>) at age a = 30</a:t>
            </a:r>
            <a:endParaRPr lang="de-DE" altLang="en-US" sz="28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97668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76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58674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2800" dirty="0" smtClean="0">
                <a:solidFill>
                  <a:srgbClr val="000066"/>
                </a:solidFill>
                <a:latin typeface="Arial" charset="0"/>
              </a:rPr>
              <a:t>ORR(c</a:t>
            </a:r>
            <a:r>
              <a:rPr lang="en-GB" altLang="en-US" sz="2800" dirty="0">
                <a:solidFill>
                  <a:srgbClr val="000066"/>
                </a:solidFill>
                <a:latin typeface="Arial" charset="0"/>
              </a:rPr>
              <a:t>, a=30)</a:t>
            </a:r>
          </a:p>
          <a:p>
            <a:pPr lvl="2">
              <a:buFont typeface="Wingdings" pitchFamily="2" charset="2"/>
              <a:buChar char="§"/>
            </a:pPr>
            <a:r>
              <a:rPr lang="en-GB" altLang="en-US" sz="2000" i="1" dirty="0">
                <a:latin typeface="Arial" charset="0"/>
              </a:rPr>
              <a:t>measures cohort intergenerational replacement of women born in year c; affected by migration history of this “cohort of daughters” during the following </a:t>
            </a:r>
            <a:r>
              <a:rPr lang="en-GB" altLang="en-US" sz="2000" i="1" dirty="0" smtClean="0">
                <a:latin typeface="Arial" charset="0"/>
              </a:rPr>
              <a:t>decades</a:t>
            </a:r>
            <a:endParaRPr lang="en-GB" altLang="en-US" sz="16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pPr algn="l"/>
            <a:r>
              <a:rPr lang="de-DE" altLang="en-US" sz="2800">
                <a:solidFill>
                  <a:srgbClr val="000066"/>
                </a:solidFill>
                <a:latin typeface="Arial" charset="0"/>
              </a:rPr>
              <a:t>DATA</a:t>
            </a:r>
          </a:p>
        </p:txBody>
      </p:sp>
      <p:sp>
        <p:nvSpPr>
          <p:cNvPr id="499715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97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400">
                <a:solidFill>
                  <a:srgbClr val="000066"/>
                </a:solidFill>
                <a:latin typeface="Arial" charset="0"/>
              </a:rPr>
              <a:t>Human Fertility Database (HFD, www.humanfertility.org):</a:t>
            </a:r>
          </a:p>
          <a:p>
            <a:pPr>
              <a:lnSpc>
                <a:spcPct val="90000"/>
              </a:lnSpc>
            </a:pPr>
            <a:r>
              <a:rPr lang="en-GB" altLang="en-US" sz="2200">
                <a:latin typeface="Arial" charset="0"/>
              </a:rPr>
              <a:t>Age-specific fertility rates f(x,t)</a:t>
            </a:r>
          </a:p>
          <a:p>
            <a:pPr>
              <a:lnSpc>
                <a:spcPct val="90000"/>
              </a:lnSpc>
            </a:pPr>
            <a:r>
              <a:rPr lang="en-GB" altLang="en-US" sz="2200">
                <a:latin typeface="Arial" charset="0"/>
              </a:rPr>
              <a:t>Ratio of female to total births, </a:t>
            </a:r>
            <a:r>
              <a:rPr lang="en-GB" altLang="en-US" sz="2200" i="1">
                <a:latin typeface="Arial" charset="0"/>
              </a:rPr>
              <a:t>(B</a:t>
            </a:r>
            <a:r>
              <a:rPr lang="en-GB" altLang="en-US" sz="2200" i="1" baseline="30000">
                <a:latin typeface="Arial" charset="0"/>
              </a:rPr>
              <a:t>F</a:t>
            </a:r>
            <a:r>
              <a:rPr lang="en-GB" altLang="en-US" sz="2200" i="1">
                <a:latin typeface="Arial" charset="0"/>
              </a:rPr>
              <a:t>(t)/B(t))</a:t>
            </a:r>
            <a:r>
              <a:rPr lang="en-GB" altLang="en-US" sz="220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GB" altLang="en-US" sz="220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400">
                <a:solidFill>
                  <a:srgbClr val="000066"/>
                </a:solidFill>
                <a:latin typeface="Arial" charset="0"/>
              </a:rPr>
              <a:t>Human Mortality Database (HMD, www.humanmortality.org)</a:t>
            </a:r>
          </a:p>
          <a:p>
            <a:pPr>
              <a:lnSpc>
                <a:spcPct val="90000"/>
              </a:lnSpc>
            </a:pPr>
            <a:r>
              <a:rPr lang="en-GB" altLang="en-US" sz="2200">
                <a:latin typeface="Arial" charset="0"/>
              </a:rPr>
              <a:t>Population size by age and sex</a:t>
            </a:r>
          </a:p>
          <a:p>
            <a:pPr>
              <a:lnSpc>
                <a:spcPct val="90000"/>
              </a:lnSpc>
            </a:pPr>
            <a:r>
              <a:rPr lang="en-GB" altLang="en-US" sz="2200">
                <a:latin typeface="Arial" charset="0"/>
              </a:rPr>
              <a:t>Survivorship function L(x) in mortality tables</a:t>
            </a:r>
          </a:p>
          <a:p>
            <a:pPr>
              <a:lnSpc>
                <a:spcPct val="90000"/>
              </a:lnSpc>
            </a:pPr>
            <a:r>
              <a:rPr lang="en-GB" altLang="en-US" sz="2200">
                <a:latin typeface="Arial" charset="0"/>
              </a:rPr>
              <a:t>(derived estimates of annual net migration by age)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20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400">
                <a:solidFill>
                  <a:srgbClr val="000066"/>
                </a:solidFill>
                <a:latin typeface="Arial" charset="0"/>
              </a:rPr>
              <a:t>Complementary data:</a:t>
            </a:r>
            <a:r>
              <a:rPr lang="en-GB" altLang="en-US" sz="2800">
                <a:solidFill>
                  <a:srgbClr val="000066"/>
                </a:solidFill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altLang="en-US" sz="2200">
                <a:latin typeface="Arial" charset="0"/>
              </a:rPr>
              <a:t>Eurostat database, national statistical offices</a:t>
            </a:r>
          </a:p>
          <a:p>
            <a:pPr>
              <a:lnSpc>
                <a:spcPct val="90000"/>
              </a:lnSpc>
            </a:pPr>
            <a:endParaRPr lang="en-GB" altLang="en-US" sz="220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>
                <a:solidFill>
                  <a:srgbClr val="000099"/>
                </a:solidFill>
                <a:latin typeface="Arial" charset="0"/>
              </a:rPr>
              <a:t>22 countries of Europe; complementary data on US, Canada, New Zealand, Japan</a:t>
            </a:r>
          </a:p>
          <a:p>
            <a:pPr>
              <a:lnSpc>
                <a:spcPct val="90000"/>
              </a:lnSpc>
            </a:pPr>
            <a:r>
              <a:rPr lang="en-GB" altLang="en-US" sz="2000">
                <a:solidFill>
                  <a:srgbClr val="000099"/>
                </a:solidFill>
                <a:latin typeface="Arial" charset="0"/>
              </a:rPr>
              <a:t>Separate data on East and West Germany and UK regions </a:t>
            </a:r>
            <a:endParaRPr lang="cs-CZ" altLang="en-US" sz="2000">
              <a:solidFill>
                <a:srgbClr val="0000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3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pPr algn="l"/>
            <a:r>
              <a:rPr lang="de-DE" altLang="en-US" sz="2800" dirty="0">
                <a:solidFill>
                  <a:srgbClr val="000066"/>
                </a:solidFill>
                <a:latin typeface="Arial" charset="0"/>
              </a:rPr>
              <a:t>Main results: Overview of the recent data</a:t>
            </a:r>
          </a:p>
        </p:txBody>
      </p:sp>
      <p:sp>
        <p:nvSpPr>
          <p:cNvPr id="510979" name="Line 3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10982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90750"/>
            <a:ext cx="8301038" cy="3981450"/>
          </a:xfrm>
          <a:noFill/>
          <a:ln/>
        </p:spPr>
      </p:pic>
      <p:sp>
        <p:nvSpPr>
          <p:cNvPr id="510983" name="Text Box 7"/>
          <p:cNvSpPr txBox="1">
            <a:spLocks noChangeArrowheads="1"/>
          </p:cNvSpPr>
          <p:nvPr/>
        </p:nvSpPr>
        <p:spPr bwMode="auto">
          <a:xfrm>
            <a:off x="533400" y="1371600"/>
            <a:ext cx="8153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 smtClean="0"/>
              <a:t>Indicators </a:t>
            </a:r>
            <a:r>
              <a:rPr lang="en-GB" altLang="en-US" dirty="0"/>
              <a:t>of birth and population replacement, 26 </a:t>
            </a:r>
            <a:r>
              <a:rPr lang="en-GB" altLang="en-US" dirty="0" smtClean="0"/>
              <a:t>countries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5328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pPr algn="l"/>
            <a:r>
              <a:rPr lang="de-DE" altLang="en-US" sz="2800">
                <a:solidFill>
                  <a:srgbClr val="000066"/>
                </a:solidFill>
                <a:latin typeface="Arial" charset="0"/>
              </a:rPr>
              <a:t>Main results: Overview of the recent data</a:t>
            </a:r>
          </a:p>
        </p:txBody>
      </p:sp>
      <p:sp>
        <p:nvSpPr>
          <p:cNvPr id="512003" name="Line 3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005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Number of countries with below-replacement levels of NRR, NBRR and ORR (out of 26 countries, most recent data)</a:t>
            </a:r>
            <a:endParaRPr lang="cs-CZ" altLang="en-US"/>
          </a:p>
        </p:txBody>
      </p:sp>
      <p:pic>
        <p:nvPicPr>
          <p:cNvPr id="512007" name="Picture 7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35213"/>
            <a:ext cx="6781800" cy="383698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0303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pPr algn="l"/>
            <a:r>
              <a:rPr lang="de-DE" altLang="en-US" sz="2800">
                <a:solidFill>
                  <a:srgbClr val="000066"/>
                </a:solidFill>
                <a:latin typeface="Arial" charset="0"/>
              </a:rPr>
              <a:t>Replacement-level TFR implied by different indicators of birth and population replacement</a:t>
            </a:r>
          </a:p>
        </p:txBody>
      </p:sp>
      <p:sp>
        <p:nvSpPr>
          <p:cNvPr id="514051" name="Line 3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4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2200">
                <a:latin typeface="Arial" charset="0"/>
              </a:rPr>
              <a:t>Recent levels of replacement-level TFR, based on the NRR, NBRR and ORR(30) indicators (selected countries)</a:t>
            </a:r>
            <a:endParaRPr lang="cs-CZ" altLang="en-US" sz="2200">
              <a:latin typeface="Arial" charset="0"/>
            </a:endParaRPr>
          </a:p>
        </p:txBody>
      </p:sp>
      <p:pic>
        <p:nvPicPr>
          <p:cNvPr id="514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763000" cy="385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7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077200" cy="762000"/>
          </a:xfrm>
        </p:spPr>
        <p:txBody>
          <a:bodyPr/>
          <a:lstStyle/>
          <a:p>
            <a:pPr algn="l"/>
            <a:r>
              <a:rPr lang="de-DE" altLang="en-US" sz="2800">
                <a:solidFill>
                  <a:srgbClr val="000066"/>
                </a:solidFill>
                <a:latin typeface="Arial" charset="0"/>
              </a:rPr>
              <a:t>Replacement-level TFR: rapid changes over time</a:t>
            </a:r>
          </a:p>
        </p:txBody>
      </p:sp>
      <p:pic>
        <p:nvPicPr>
          <p:cNvPr id="515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" b="3333"/>
          <a:stretch>
            <a:fillRect/>
          </a:stretch>
        </p:blipFill>
        <p:spPr bwMode="auto">
          <a:xfrm>
            <a:off x="457200" y="687388"/>
            <a:ext cx="678180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7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Many governments want higher fertility....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71600"/>
            <a:ext cx="8610600" cy="54864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57200" y="1066800"/>
            <a:ext cx="8382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Arial" charset="0"/>
              </a:rPr>
              <a:t>Government view on fertility level and government policy on fertility in 22 countries ever reaching a period total fertility rate of 1.40 or below 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457200" y="5943600"/>
            <a:ext cx="8001000" cy="64611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Source: UN reports, UN World Population Policy Database; http://esa.un.org/PopPolicy/about_database.aspx </a:t>
            </a:r>
            <a:endParaRPr lang="cs-CZ" altLang="en-US" sz="1800">
              <a:latin typeface="Arial" charset="0"/>
            </a:endParaRPr>
          </a:p>
        </p:txBody>
      </p:sp>
      <p:pic>
        <p:nvPicPr>
          <p:cNvPr id="51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943600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6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7924800" cy="1219200"/>
          </a:xfrm>
        </p:spPr>
        <p:txBody>
          <a:bodyPr/>
          <a:lstStyle/>
          <a:p>
            <a:pPr algn="l"/>
            <a:r>
              <a:rPr lang="de-DE" altLang="en-US" sz="2200">
                <a:solidFill>
                  <a:srgbClr val="000099"/>
                </a:solidFill>
                <a:latin typeface="Arial" charset="0"/>
              </a:rPr>
              <a:t>EUROPEAN DIVIDES IN POPULATION REPLACEMENT: </a:t>
            </a:r>
            <a:br>
              <a:rPr lang="de-DE" altLang="en-US" sz="2200">
                <a:solidFill>
                  <a:srgbClr val="000099"/>
                </a:solidFill>
                <a:latin typeface="Arial" charset="0"/>
              </a:rPr>
            </a:br>
            <a:r>
              <a:rPr lang="de-DE" altLang="en-US" sz="2200">
                <a:solidFill>
                  <a:srgbClr val="000099"/>
                </a:solidFill>
                <a:latin typeface="Arial" charset="0"/>
              </a:rPr>
              <a:t>A combined view of cohort fertility and migration (ages 15-30) among women born in 1975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71600"/>
            <a:ext cx="8610600" cy="5486400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524293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24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33488"/>
            <a:ext cx="7391400" cy="57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5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76400"/>
            <a:ext cx="8153400" cy="2667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e-DE" altLang="en-US" sz="3600" dirty="0" smtClean="0">
                <a:solidFill>
                  <a:srgbClr val="000099"/>
                </a:solidFill>
                <a:latin typeface="Arial" charset="0"/>
              </a:rPr>
              <a:t>Summary &amp; Discussion</a:t>
            </a:r>
            <a:endParaRPr lang="de-DE" altLang="en-US" sz="3600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51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7924800" cy="1219200"/>
          </a:xfrm>
        </p:spPr>
        <p:txBody>
          <a:bodyPr/>
          <a:lstStyle/>
          <a:p>
            <a:pPr algn="l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Key messages</a:t>
            </a:r>
            <a:endParaRPr lang="de-DE" altLang="en-US" sz="28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71600"/>
            <a:ext cx="8610600" cy="5486400"/>
          </a:xfrm>
        </p:spPr>
        <p:txBody>
          <a:bodyPr/>
          <a:lstStyle/>
          <a:p>
            <a:pPr marL="0" indent="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en-US" sz="2200" dirty="0" smtClean="0">
                <a:solidFill>
                  <a:srgbClr val="000066"/>
                </a:solidFill>
                <a:latin typeface="Arial" charset="0"/>
              </a:rPr>
              <a:t>MIGRATION &amp; POPULATION TRENDS</a:t>
            </a:r>
          </a:p>
          <a:p>
            <a:pPr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2200" dirty="0" smtClean="0">
                <a:latin typeface="Arial" charset="0"/>
              </a:rPr>
              <a:t>Population trends increasingly disconnected from fertility levels </a:t>
            </a:r>
          </a:p>
          <a:p>
            <a:pPr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2200" dirty="0" smtClean="0">
                <a:latin typeface="Arial" charset="0"/>
              </a:rPr>
              <a:t>Long-term cumulative effects of migration often as powerful for population &amp; age structure changes as the effects of low fertility</a:t>
            </a:r>
          </a:p>
          <a:p>
            <a:pPr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2200" dirty="0" smtClean="0">
                <a:latin typeface="Arial" charset="0"/>
              </a:rPr>
              <a:t>East-West contrasts in migration &amp; population trends </a:t>
            </a:r>
          </a:p>
          <a:p>
            <a:pPr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2200" i="1" dirty="0" smtClean="0">
                <a:latin typeface="Arial" charset="0"/>
              </a:rPr>
              <a:t>The CEE Population Implosion</a:t>
            </a:r>
            <a:r>
              <a:rPr lang="en-US" altLang="en-US" sz="2200" dirty="0" smtClean="0">
                <a:latin typeface="Arial" charset="0"/>
              </a:rPr>
              <a:t>? Emigration accelerating population decline &amp; losses of young population in the East</a:t>
            </a:r>
          </a:p>
        </p:txBody>
      </p:sp>
      <p:sp>
        <p:nvSpPr>
          <p:cNvPr id="524293" name="Line 5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25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7924800" cy="1219200"/>
          </a:xfrm>
        </p:spPr>
        <p:txBody>
          <a:bodyPr/>
          <a:lstStyle/>
          <a:p>
            <a:pPr algn="l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Key messages (2)</a:t>
            </a:r>
            <a:endParaRPr lang="de-DE" altLang="en-US" sz="28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71600"/>
            <a:ext cx="8610600" cy="5486400"/>
          </a:xfrm>
        </p:spPr>
        <p:txBody>
          <a:bodyPr/>
          <a:lstStyle/>
          <a:p>
            <a:pPr marL="0" indent="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en-US" sz="2200" dirty="0" smtClean="0">
                <a:solidFill>
                  <a:srgbClr val="000066"/>
                </a:solidFill>
                <a:latin typeface="Arial" charset="0"/>
              </a:rPr>
              <a:t>FERTILITY &amp; MIGRANTS’ CONTRIBUTION</a:t>
            </a:r>
          </a:p>
          <a:p>
            <a:pPr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2200" dirty="0" smtClean="0">
                <a:latin typeface="Arial" charset="0"/>
              </a:rPr>
              <a:t>Migrant women show a convergence with the “native women” in their period fertility level, accelerated during the economic recession</a:t>
            </a:r>
          </a:p>
          <a:p>
            <a:pPr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2200" dirty="0" smtClean="0">
                <a:latin typeface="Arial" charset="0"/>
              </a:rPr>
              <a:t>But a strong &amp; rising contribution of migrants to total live births in many countries</a:t>
            </a:r>
          </a:p>
          <a:p>
            <a:pPr marL="0" indent="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200" dirty="0" smtClean="0">
              <a:latin typeface="Arial" charset="0"/>
            </a:endParaRPr>
          </a:p>
          <a:p>
            <a:pPr marL="0" indent="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en-US" sz="2200" dirty="0" smtClean="0">
                <a:solidFill>
                  <a:srgbClr val="000066"/>
                </a:solidFill>
                <a:latin typeface="Arial" charset="0"/>
              </a:rPr>
              <a:t>DATA &amp; MEASUREMENT</a:t>
            </a:r>
          </a:p>
          <a:p>
            <a:pPr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2200" dirty="0">
                <a:latin typeface="Arial" charset="0"/>
              </a:rPr>
              <a:t>The continuing attention paid to fertility and “population replacement” based on fertility levels is misplaced</a:t>
            </a:r>
          </a:p>
          <a:p>
            <a:pPr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2200" dirty="0" smtClean="0">
                <a:latin typeface="Arial" charset="0"/>
              </a:rPr>
              <a:t>Data issues: difficulty of estimating population size &amp; distribution </a:t>
            </a:r>
            <a:r>
              <a:rPr lang="en-US" altLang="en-US" sz="2200" dirty="0" smtClean="0">
                <a:latin typeface="Arial" charset="0"/>
                <a:sym typeface="Wingdings" panose="05000000000000000000" pitchFamily="2" charset="2"/>
              </a:rPr>
              <a:t> problems with </a:t>
            </a:r>
            <a:r>
              <a:rPr lang="en-US" altLang="en-US" sz="2200" dirty="0" smtClean="0">
                <a:latin typeface="Arial" charset="0"/>
              </a:rPr>
              <a:t>measuring fertility and other phenomena </a:t>
            </a:r>
            <a:endParaRPr lang="en-US" altLang="en-US" sz="2200" dirty="0">
              <a:latin typeface="Arial" charset="0"/>
            </a:endParaRPr>
          </a:p>
        </p:txBody>
      </p:sp>
      <p:sp>
        <p:nvSpPr>
          <p:cNvPr id="524293" name="Line 5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53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7924800" cy="1219200"/>
          </a:xfrm>
        </p:spPr>
        <p:txBody>
          <a:bodyPr/>
          <a:lstStyle/>
          <a:p>
            <a:pPr algn="l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Research &amp; policy agenda: What can (should) we do differently</a:t>
            </a:r>
            <a:endParaRPr lang="de-DE" altLang="en-US" sz="28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5400"/>
            <a:ext cx="8763000" cy="5486400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2200" dirty="0">
                <a:latin typeface="Arial" charset="0"/>
              </a:rPr>
              <a:t>Need for </a:t>
            </a:r>
            <a:r>
              <a:rPr lang="en-US" altLang="en-US" sz="2200" dirty="0" smtClean="0">
                <a:latin typeface="Arial" charset="0"/>
              </a:rPr>
              <a:t>studying &amp; disseminating </a:t>
            </a:r>
            <a:r>
              <a:rPr lang="en-US" altLang="en-US" sz="2200" dirty="0">
                <a:latin typeface="Arial" charset="0"/>
              </a:rPr>
              <a:t>indicators measuring joint effects of fertility and migration on population </a:t>
            </a:r>
            <a:r>
              <a:rPr lang="en-US" altLang="en-US" sz="2200" dirty="0" smtClean="0">
                <a:latin typeface="Arial" charset="0"/>
              </a:rPr>
              <a:t>replacement</a:t>
            </a:r>
          </a:p>
          <a:p>
            <a:pPr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2200" dirty="0" smtClean="0">
                <a:latin typeface="Arial" charset="0"/>
              </a:rPr>
              <a:t>Need to continue on improving data on migration and on estimating population, especially in CEE (example of Lithuania)</a:t>
            </a:r>
          </a:p>
          <a:p>
            <a:pPr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2200" dirty="0" smtClean="0">
                <a:latin typeface="Arial" charset="0"/>
              </a:rPr>
              <a:t>More research on migration as a driver of long-term population changes in cohort size, age structure, population trends, live births, also on a smaller scale</a:t>
            </a:r>
          </a:p>
          <a:p>
            <a:pPr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2200" dirty="0" smtClean="0">
                <a:latin typeface="Arial" charset="0"/>
              </a:rPr>
              <a:t>Need to change the obsession of policymakers with fertility levels (esp. the 2.1 boundary) </a:t>
            </a:r>
          </a:p>
          <a:p>
            <a:pPr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2200" dirty="0" smtClean="0">
                <a:latin typeface="Arial" charset="0"/>
              </a:rPr>
              <a:t>Need to improve projections and widen the scope of migration scenarios: consistent underestimation of migration in most of Europe in the last four decades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800" dirty="0" smtClean="0">
                <a:latin typeface="Arial" charset="0"/>
              </a:rPr>
              <a:t>The argument: High levels of migration here to stay</a:t>
            </a:r>
          </a:p>
          <a:p>
            <a:pPr lvl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1800" dirty="0" smtClean="0">
                <a:latin typeface="Arial" charset="0"/>
              </a:rPr>
              <a:t>Migration as an untapped opportunity for Europe?  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524293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64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7924800" cy="1219200"/>
          </a:xfrm>
        </p:spPr>
        <p:txBody>
          <a:bodyPr/>
          <a:lstStyle/>
          <a:p>
            <a:pPr algn="l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Research &amp; policy agenda: What can (should) we do differently</a:t>
            </a:r>
            <a:endParaRPr lang="de-DE" altLang="en-US" sz="28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5400"/>
            <a:ext cx="8305800" cy="5486400"/>
          </a:xfrm>
        </p:spPr>
        <p:txBody>
          <a:bodyPr/>
          <a:lstStyle/>
          <a:p>
            <a:pPr marL="0" indent="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GB" altLang="en-US" sz="2400" dirty="0" smtClean="0">
              <a:latin typeface="Arial" charset="0"/>
            </a:endParaRPr>
          </a:p>
          <a:p>
            <a:pPr marL="0" indent="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GB" altLang="en-US" sz="2400" dirty="0" err="1" smtClean="0">
                <a:latin typeface="Arial" charset="0"/>
              </a:rPr>
              <a:t>Zygmund</a:t>
            </a:r>
            <a:r>
              <a:rPr lang="en-GB" altLang="en-US" sz="2400" dirty="0" smtClean="0">
                <a:latin typeface="Arial" charset="0"/>
              </a:rPr>
              <a:t> Bauman (</a:t>
            </a:r>
            <a:r>
              <a:rPr lang="en-GB" altLang="en-US" sz="2400" i="1" dirty="0" smtClean="0">
                <a:latin typeface="Arial" charset="0"/>
              </a:rPr>
              <a:t>Europe of strangers</a:t>
            </a:r>
            <a:r>
              <a:rPr lang="en-GB" altLang="en-US" sz="2400" dirty="0" smtClean="0">
                <a:latin typeface="Arial" charset="0"/>
              </a:rPr>
              <a:t>, 2010)</a:t>
            </a:r>
          </a:p>
          <a:p>
            <a:pPr marL="0" indent="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GB" altLang="en-US" sz="2400" i="1" dirty="0" smtClean="0">
              <a:latin typeface="Arial" charset="0"/>
            </a:endParaRPr>
          </a:p>
          <a:p>
            <a:pPr marL="0" indent="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GB" altLang="en-US" sz="2400" i="1" dirty="0" smtClean="0">
                <a:latin typeface="Arial" charset="0"/>
              </a:rPr>
              <a:t>The </a:t>
            </a:r>
            <a:r>
              <a:rPr lang="en-GB" altLang="en-US" sz="2400" i="1" dirty="0">
                <a:latin typeface="Arial" charset="0"/>
              </a:rPr>
              <a:t>future of Europe and every </a:t>
            </a:r>
            <a:r>
              <a:rPr lang="en-GB" altLang="en-US" sz="2400" i="1" dirty="0" smtClean="0">
                <a:latin typeface="Arial" charset="0"/>
              </a:rPr>
              <a:t>part of </a:t>
            </a:r>
            <a:r>
              <a:rPr lang="en-GB" altLang="en-US" sz="2400" i="1" dirty="0">
                <a:latin typeface="Arial" charset="0"/>
              </a:rPr>
              <a:t>it depends on our ability and willingness to learn to live with cultural diversity.</a:t>
            </a:r>
            <a:endParaRPr lang="en-US" altLang="en-US" sz="2400" i="1" dirty="0">
              <a:latin typeface="Arial" charset="0"/>
            </a:endParaRPr>
          </a:p>
        </p:txBody>
      </p:sp>
      <p:sp>
        <p:nvSpPr>
          <p:cNvPr id="524293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7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pPr algn="l" eaLnBrk="1" hangingPunct="1"/>
            <a:r>
              <a:rPr lang="en-GB" altLang="en-US" sz="2800" dirty="0" smtClean="0">
                <a:solidFill>
                  <a:srgbClr val="000099"/>
                </a:solidFill>
                <a:latin typeface="Arial" charset="0"/>
              </a:rPr>
              <a:t>European Fertility Datasheet 2015</a:t>
            </a:r>
            <a:endParaRPr lang="de-DE" altLang="en-US" sz="2800" i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6106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US" altLang="en-US" sz="2000" i="1" dirty="0" smtClean="0">
              <a:solidFill>
                <a:srgbClr val="000066"/>
              </a:solidFill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altLang="en-US" sz="2000" dirty="0" smtClean="0">
              <a:latin typeface="Arial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8600" y="1143000"/>
            <a:ext cx="8610600" cy="5486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lang="en-US" altLang="en-US" sz="2000" kern="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Online version: Data, featured highlights &amp; analyses, ranking charts, maps, and expanded documentation</a:t>
            </a:r>
          </a:p>
        </p:txBody>
      </p:sp>
      <p:pic>
        <p:nvPicPr>
          <p:cNvPr id="19458" name="Picture 2" descr="C:\Tomas_Documents_WORK\ERC_Starting grant_2011\Fertility Datasheet 2015\Web version\MAPS\1_map_childlessness_women_born_19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905250" cy="469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Tomas_Documents_WORK\ERC_Starting grant_2011\Fertility Datasheet 2015\Web version\RANKINGS\1_rank_childlessness_women_born_19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199"/>
            <a:ext cx="4286250" cy="403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89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humanfertility.org/Images/LogoHF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13765"/>
            <a:ext cx="9429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54535" y="1294480"/>
            <a:ext cx="38275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200" b="1" dirty="0">
                <a:solidFill>
                  <a:schemeClr val="accent3">
                    <a:lumMod val="50000"/>
                  </a:schemeClr>
                </a:solidFill>
              </a:rPr>
              <a:t>The Human </a:t>
            </a:r>
            <a:r>
              <a:rPr lang="de-AT" sz="2200" b="1" dirty="0" err="1">
                <a:solidFill>
                  <a:schemeClr val="accent3">
                    <a:lumMod val="50000"/>
                  </a:schemeClr>
                </a:solidFill>
              </a:rPr>
              <a:t>Fertility</a:t>
            </a:r>
            <a:r>
              <a:rPr lang="de-AT" sz="2200" b="1" dirty="0">
                <a:solidFill>
                  <a:schemeClr val="accent3">
                    <a:lumMod val="50000"/>
                  </a:schemeClr>
                </a:solidFill>
              </a:rPr>
              <a:t> Database</a:t>
            </a:r>
          </a:p>
        </p:txBody>
      </p:sp>
      <p:pic>
        <p:nvPicPr>
          <p:cNvPr id="5124" name="Picture 4" descr="http://www.eurrep.org/wp-content/uploads/loga-CF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60" y="3496519"/>
            <a:ext cx="3918840" cy="77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07115" y="3512403"/>
            <a:ext cx="32326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>
                <a:hlinkClick r:id="rId4"/>
              </a:rPr>
              <a:t>www.cfe-database.org</a:t>
            </a:r>
            <a:endParaRPr lang="de-AT" dirty="0" smtClean="0"/>
          </a:p>
          <a:p>
            <a:endParaRPr lang="de-AT" dirty="0"/>
          </a:p>
        </p:txBody>
      </p:sp>
      <p:sp>
        <p:nvSpPr>
          <p:cNvPr id="5" name="Rectangle 4"/>
          <p:cNvSpPr/>
          <p:nvPr/>
        </p:nvSpPr>
        <p:spPr>
          <a:xfrm>
            <a:off x="5607115" y="1343655"/>
            <a:ext cx="32610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>
                <a:hlinkClick r:id="rId5"/>
              </a:rPr>
              <a:t>www.humanfertility.org</a:t>
            </a:r>
            <a:endParaRPr lang="de-AT" dirty="0" smtClean="0"/>
          </a:p>
          <a:p>
            <a:endParaRPr lang="de-AT" dirty="0"/>
          </a:p>
        </p:txBody>
      </p:sp>
      <p:sp>
        <p:nvSpPr>
          <p:cNvPr id="7" name="Rectangle 6"/>
          <p:cNvSpPr/>
          <p:nvPr/>
        </p:nvSpPr>
        <p:spPr>
          <a:xfrm>
            <a:off x="729360" y="2438400"/>
            <a:ext cx="3995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Human Fertility Collection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32515" y="2359868"/>
            <a:ext cx="3025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>
                <a:hlinkClick r:id="rId6"/>
              </a:rPr>
              <a:t>www.fertilitydata.org</a:t>
            </a:r>
            <a:r>
              <a:rPr lang="de-AT" dirty="0" smtClean="0"/>
              <a:t>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682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2800" smtClean="0">
                <a:solidFill>
                  <a:srgbClr val="000066"/>
                </a:solidFill>
                <a:latin typeface="Arial" charset="0"/>
              </a:rPr>
              <a:t>tomas.sobotka@oeaw.ac.at</a:t>
            </a:r>
          </a:p>
          <a:p>
            <a:pPr>
              <a:buFontTx/>
              <a:buNone/>
            </a:pPr>
            <a:endParaRPr lang="en-GB" altLang="en-US" sz="3600" smtClean="0">
              <a:solidFill>
                <a:srgbClr val="000066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altLang="en-US" sz="3600" smtClean="0">
              <a:latin typeface="Arial" charset="0"/>
            </a:endParaRPr>
          </a:p>
          <a:p>
            <a:pPr>
              <a:buFontTx/>
              <a:buNone/>
            </a:pPr>
            <a:r>
              <a:rPr lang="en-GB" altLang="en-US" sz="2300" smtClean="0">
                <a:latin typeface="Arial" charset="0"/>
              </a:rPr>
              <a:t>Work on this presentation was funded by the European Research Council under the European Union</a:t>
            </a:r>
            <a:r>
              <a:rPr lang="en-GB" altLang="en-US" sz="2300" smtClean="0"/>
              <a:t>’</a:t>
            </a:r>
            <a:r>
              <a:rPr lang="en-GB" altLang="en-US" sz="2300" smtClean="0">
                <a:latin typeface="Arial" charset="0"/>
              </a:rPr>
              <a:t>s Seventh Framework Programme (FP7/2007-2013) / ERC Grant agreement n° 284238 (EURREP).</a:t>
            </a:r>
            <a:endParaRPr lang="cs-CZ" altLang="en-US" sz="2300" smtClean="0">
              <a:latin typeface="Arial" charset="0"/>
            </a:endParaRPr>
          </a:p>
        </p:txBody>
      </p:sp>
      <p:pic>
        <p:nvPicPr>
          <p:cNvPr id="34819" name="Picture 8" descr="erc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17383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9"/>
          <p:cNvSpPr txBox="1">
            <a:spLocks noChangeArrowheads="1"/>
          </p:cNvSpPr>
          <p:nvPr/>
        </p:nvSpPr>
        <p:spPr bwMode="auto">
          <a:xfrm>
            <a:off x="228600" y="5562600"/>
            <a:ext cx="8534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000"/>
              <a:t>EURREP website: </a:t>
            </a:r>
            <a:r>
              <a:rPr lang="cs-CZ" altLang="en-US" sz="3000">
                <a:solidFill>
                  <a:srgbClr val="000066"/>
                </a:solidFill>
              </a:rPr>
              <a:t>www.eurrep.org </a:t>
            </a:r>
            <a:r>
              <a:rPr lang="en-GB" altLang="en-US" sz="3000"/>
              <a:t> </a:t>
            </a:r>
            <a:endParaRPr lang="cs-CZ" altLang="en-US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Why worry about low fertility?</a:t>
            </a:r>
            <a:endParaRPr lang="de-DE" altLang="en-US" sz="2800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066800"/>
            <a:ext cx="8458200" cy="55626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GB" altLang="en-US" sz="600" dirty="0"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altLang="en-US" sz="2000" i="1" dirty="0" smtClean="0">
                <a:latin typeface="Arial" charset="0"/>
              </a:rPr>
              <a:t>The worries on low fertility often linked to concerns about population size (decline or potential decline), age structure (accelerated aging, lack of labour force), </a:t>
            </a:r>
            <a:r>
              <a:rPr lang="en-GB" altLang="en-US" sz="2000" i="1" dirty="0" smtClean="0">
                <a:latin typeface="Arial" charset="0"/>
              </a:rPr>
              <a:t>surplus of deaths over births, spatial </a:t>
            </a:r>
            <a:r>
              <a:rPr lang="en-GB" altLang="en-US" sz="2000" i="1" dirty="0" smtClean="0">
                <a:latin typeface="Arial" charset="0"/>
              </a:rPr>
              <a:t>distribution or population composition (by national or ethnic groups) 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2000" i="1" dirty="0" smtClean="0">
                <a:latin typeface="Arial" charset="0"/>
              </a:rPr>
              <a:t>Even when real, higher fertility is often no solution or the least efficient solution </a:t>
            </a:r>
            <a:endParaRPr lang="en-GB" altLang="en-US" sz="2000" i="1" dirty="0" smtClean="0">
              <a:latin typeface="Arial" charset="0"/>
            </a:endParaRP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2000" i="1" dirty="0" smtClean="0">
                <a:latin typeface="Arial" charset="0"/>
              </a:rPr>
              <a:t>These concerns often ignore long-term changes in population size and distribution through migration</a:t>
            </a:r>
            <a:endParaRPr lang="en-GB" altLang="en-US" sz="2000" i="1" dirty="0" smtClean="0">
              <a:latin typeface="Arial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21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Why migration matters more than you might think</a:t>
            </a:r>
            <a:endParaRPr lang="de-DE" altLang="en-US" sz="2800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066800"/>
            <a:ext cx="8458200" cy="5562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endParaRPr lang="en-GB" altLang="en-US" sz="2200" i="1" dirty="0" smtClean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 marL="0" indent="0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GB" altLang="en-US" sz="2200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Well before the current spectacular migration movements, migration had become an important and underappreciated force in European demographic landscape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6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algn="l" eaLnBrk="1" hangingPunct="1"/>
            <a:r>
              <a:rPr lang="de-DE" altLang="en-US" sz="2800" dirty="0" smtClean="0">
                <a:solidFill>
                  <a:srgbClr val="000099"/>
                </a:solidFill>
                <a:latin typeface="Arial" charset="0"/>
              </a:rPr>
              <a:t>Why migration matters more than you might think</a:t>
            </a:r>
            <a:endParaRPr lang="de-DE" altLang="en-US" sz="2800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066800"/>
            <a:ext cx="8458200" cy="55626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2000" dirty="0" smtClean="0">
                <a:latin typeface="Arial" charset="0"/>
              </a:rPr>
              <a:t>The double effect of numbers of migrants &amp; their younger age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2000" dirty="0" smtClean="0">
                <a:latin typeface="Arial" charset="0"/>
              </a:rPr>
              <a:t>Common believe that migration has only a limited influence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2000" dirty="0" smtClean="0">
                <a:latin typeface="Arial" charset="0"/>
              </a:rPr>
              <a:t>The “third demographic transition”? (Coleman 2007)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2000" dirty="0" smtClean="0">
                <a:latin typeface="Arial" charset="0"/>
              </a:rPr>
              <a:t>Consistently underestimated in population projections for EU countries</a:t>
            </a:r>
          </a:p>
          <a:p>
            <a:pPr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2000" dirty="0" smtClean="0">
                <a:latin typeface="Arial" charset="0"/>
              </a:rPr>
              <a:t>European migration split: the shrinking Central &amp; Eastern &amp; south-Eastern Europe (ex. Russia) vs. rising West, South &amp; North</a:t>
            </a:r>
          </a:p>
          <a:p>
            <a:pPr lvl="1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1800" dirty="0" smtClean="0">
                <a:latin typeface="Arial" charset="0"/>
              </a:rPr>
              <a:t>Migration fuels new demographic divides in Europe</a:t>
            </a:r>
          </a:p>
          <a:p>
            <a:pPr lvl="1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1800" dirty="0" smtClean="0">
                <a:latin typeface="Arial" charset="0"/>
              </a:rPr>
              <a:t>Population trends more disconnected from fertility</a:t>
            </a:r>
          </a:p>
          <a:p>
            <a:pPr lvl="1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1800" dirty="0" smtClean="0">
                <a:latin typeface="Arial" charset="0"/>
              </a:rPr>
              <a:t>CEE: Combined emigration AND low fertility</a:t>
            </a:r>
            <a:endParaRPr lang="en-GB" altLang="en-US" sz="1800" dirty="0">
              <a:latin typeface="Arial" charset="0"/>
            </a:endParaRPr>
          </a:p>
          <a:p>
            <a:pPr lvl="1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1800" dirty="0" smtClean="0">
                <a:latin typeface="Arial" charset="0"/>
              </a:rPr>
              <a:t>Pop. change partly conforming to the idea of European population implosion</a:t>
            </a:r>
          </a:p>
          <a:p>
            <a:pPr lvl="1" eaLnBrk="1" hangingPunct="1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GB" altLang="en-US" sz="1800" dirty="0" smtClean="0">
                <a:latin typeface="Arial" charset="0"/>
              </a:rPr>
              <a:t>West, South &amp; North: rapid population growth in some regions despite persistent low fertility </a:t>
            </a:r>
            <a:endParaRPr lang="en-GB" altLang="en-US" sz="1800" dirty="0" smtClean="0">
              <a:latin typeface="Arial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4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7042</TotalTime>
  <Words>3868</Words>
  <Application>Microsoft Office PowerPoint</Application>
  <PresentationFormat>On-screen Show (4:3)</PresentationFormat>
  <Paragraphs>416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Default Design</vt:lpstr>
      <vt:lpstr>Migration, fertility, and population replacement in Europe</vt:lpstr>
      <vt:lpstr>Background</vt:lpstr>
      <vt:lpstr>PowerPoint Presentation</vt:lpstr>
      <vt:lpstr>PowerPoint Presentation</vt:lpstr>
      <vt:lpstr>PowerPoint Presentation</vt:lpstr>
      <vt:lpstr>Many governments want higher fertility....</vt:lpstr>
      <vt:lpstr>Why worry about low fertility?</vt:lpstr>
      <vt:lpstr>Why migration matters more than you might think</vt:lpstr>
      <vt:lpstr>Why migration matters more than you might think</vt:lpstr>
      <vt:lpstr>Agenda</vt:lpstr>
      <vt:lpstr>PowerPoint Presentation</vt:lpstr>
      <vt:lpstr>East-West division in relative population change, 1989-2013, in %</vt:lpstr>
      <vt:lpstr>East: The incredible shrinking region?</vt:lpstr>
      <vt:lpstr>Relative population change, 1989-2012 or 2013: Net migration vs. Natural pop. increase</vt:lpstr>
      <vt:lpstr>Regional differences in population change: the drive of the capital cities?</vt:lpstr>
      <vt:lpstr>Sex- and age-specific differentials in migration</vt:lpstr>
      <vt:lpstr>Sex- and age-specific differentials in migration</vt:lpstr>
      <vt:lpstr>Where has everyone gone?  Young Romanians abroad</vt:lpstr>
      <vt:lpstr>Where has everyone gone?  Young Romanians abroad</vt:lpstr>
      <vt:lpstr>Where has everyone gone?  Young Bulgarians abroad</vt:lpstr>
      <vt:lpstr>Where has everyone gone?  Young Moldovans abroad</vt:lpstr>
      <vt:lpstr>Managing population decline &amp; ageing</vt:lpstr>
      <vt:lpstr>PowerPoint Presentation</vt:lpstr>
      <vt:lpstr>Uncertain data?</vt:lpstr>
      <vt:lpstr>Consequences for measuring fertility</vt:lpstr>
      <vt:lpstr>How much can fertility data change after revisions?</vt:lpstr>
      <vt:lpstr>The effect on age-specific fertiltiy prior and after the revision</vt:lpstr>
      <vt:lpstr>Revised collection of live birth data in Slovakia, 2012</vt:lpstr>
      <vt:lpstr>Germany: Post-2011 revision of period TFRs</vt:lpstr>
      <vt:lpstr>Mystery upturns: solving a TFR puzzle Lithuania</vt:lpstr>
      <vt:lpstr>Where is the lowest period fertility in Europe?</vt:lpstr>
      <vt:lpstr>PowerPoint Presentation</vt:lpstr>
      <vt:lpstr>Stylised facts...and reality</vt:lpstr>
      <vt:lpstr>Stylised facts...and reality</vt:lpstr>
      <vt:lpstr>Updates of recent trends in migrants‘ fertility in Europe</vt:lpstr>
      <vt:lpstr> www.fertilitydatasheet.org </vt:lpstr>
      <vt:lpstr>Key findings</vt:lpstr>
      <vt:lpstr>PowerPoint Presentation</vt:lpstr>
      <vt:lpstr>PowerPoint Presentation</vt:lpstr>
      <vt:lpstr>Key findings</vt:lpstr>
      <vt:lpstr>Key findings</vt:lpstr>
      <vt:lpstr>PowerPoint Presentation</vt:lpstr>
      <vt:lpstr>PowerPoint Presentation</vt:lpstr>
      <vt:lpstr>Why interest in population replacement? </vt:lpstr>
      <vt:lpstr>ESTABLISHED vs. NEW METHODS</vt:lpstr>
      <vt:lpstr>The net reproduction rate</vt:lpstr>
      <vt:lpstr>Intergenerational replacement in the presence of migration</vt:lpstr>
      <vt:lpstr>The net reproduction rate</vt:lpstr>
      <vt:lpstr>Intergenerational replacement: concepts, indicators</vt:lpstr>
      <vt:lpstr>Illustration: Cumulative cohort population change over time</vt:lpstr>
      <vt:lpstr>What was the actual change in cohort size up to age 40?</vt:lpstr>
      <vt:lpstr>What was the actual change in cohort size up to age 40?</vt:lpstr>
      <vt:lpstr>Intergenerational replacement: concepts, indicators</vt:lpstr>
      <vt:lpstr>ORR(c,a) at age a = 30</vt:lpstr>
      <vt:lpstr>DATA</vt:lpstr>
      <vt:lpstr>Main results: Overview of the recent data</vt:lpstr>
      <vt:lpstr>Main results: Overview of the recent data</vt:lpstr>
      <vt:lpstr>Replacement-level TFR implied by different indicators of birth and population replacement</vt:lpstr>
      <vt:lpstr>Replacement-level TFR: rapid changes over time</vt:lpstr>
      <vt:lpstr>EUROPEAN DIVIDES IN POPULATION REPLACEMENT:  A combined view of cohort fertility and migration (ages 15-30) among women born in 1975</vt:lpstr>
      <vt:lpstr>PowerPoint Presentation</vt:lpstr>
      <vt:lpstr>Key messages</vt:lpstr>
      <vt:lpstr>Key messages (2)</vt:lpstr>
      <vt:lpstr>Research &amp; policy agenda: What can (should) we do differently</vt:lpstr>
      <vt:lpstr>Research &amp; policy agenda: What can (should) we do differently</vt:lpstr>
      <vt:lpstr>European Fertility Datasheet 2015</vt:lpstr>
      <vt:lpstr>PowerPoint Presentation</vt:lpstr>
      <vt:lpstr>PowerPoint Presentation</vt:lpstr>
    </vt:vector>
  </TitlesOfParts>
  <Company>OEAW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Postponement of childbearing and low fertility in Europe</dc:title>
  <dc:creator>tso</dc:creator>
  <cp:lastModifiedBy>Tomas Sobotka</cp:lastModifiedBy>
  <cp:revision>477</cp:revision>
  <cp:lastPrinted>2015-03-24T00:50:21Z</cp:lastPrinted>
  <dcterms:created xsi:type="dcterms:W3CDTF">2004-11-30T13:00:59Z</dcterms:created>
  <dcterms:modified xsi:type="dcterms:W3CDTF">2016-02-18T14:48:49Z</dcterms:modified>
</cp:coreProperties>
</file>